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76" r:id="rId2"/>
    <p:sldId id="379" r:id="rId3"/>
    <p:sldId id="430" r:id="rId4"/>
    <p:sldId id="380" r:id="rId5"/>
    <p:sldId id="431" r:id="rId6"/>
    <p:sldId id="419" r:id="rId7"/>
    <p:sldId id="432" r:id="rId8"/>
    <p:sldId id="433" r:id="rId9"/>
    <p:sldId id="435" r:id="rId10"/>
    <p:sldId id="437" r:id="rId11"/>
    <p:sldId id="420" r:id="rId12"/>
    <p:sldId id="436" r:id="rId13"/>
    <p:sldId id="447" r:id="rId14"/>
    <p:sldId id="448" r:id="rId15"/>
    <p:sldId id="450" r:id="rId16"/>
    <p:sldId id="396" r:id="rId17"/>
    <p:sldId id="397" r:id="rId18"/>
    <p:sldId id="440" r:id="rId19"/>
    <p:sldId id="398" r:id="rId20"/>
    <p:sldId id="377" r:id="rId21"/>
    <p:sldId id="449" r:id="rId22"/>
    <p:sldId id="399" r:id="rId23"/>
    <p:sldId id="386" r:id="rId24"/>
    <p:sldId id="400" r:id="rId25"/>
    <p:sldId id="388" r:id="rId26"/>
    <p:sldId id="389" r:id="rId27"/>
    <p:sldId id="401" r:id="rId28"/>
    <p:sldId id="395" r:id="rId29"/>
    <p:sldId id="402" r:id="rId30"/>
    <p:sldId id="391" r:id="rId31"/>
    <p:sldId id="403" r:id="rId32"/>
    <p:sldId id="416" r:id="rId33"/>
    <p:sldId id="452" r:id="rId34"/>
    <p:sldId id="453" r:id="rId35"/>
    <p:sldId id="460" r:id="rId36"/>
    <p:sldId id="459" r:id="rId37"/>
    <p:sldId id="434" r:id="rId38"/>
    <p:sldId id="456" r:id="rId39"/>
    <p:sldId id="919" r:id="rId40"/>
    <p:sldId id="920" r:id="rId41"/>
    <p:sldId id="916" r:id="rId42"/>
    <p:sldId id="918" r:id="rId43"/>
    <p:sldId id="917" r:id="rId44"/>
    <p:sldId id="921" r:id="rId45"/>
    <p:sldId id="443" r:id="rId46"/>
    <p:sldId id="393" r:id="rId47"/>
    <p:sldId id="404" r:id="rId48"/>
    <p:sldId id="418" r:id="rId49"/>
    <p:sldId id="405" r:id="rId50"/>
    <p:sldId id="406" r:id="rId51"/>
    <p:sldId id="441" r:id="rId52"/>
    <p:sldId id="408" r:id="rId53"/>
    <p:sldId id="444" r:id="rId54"/>
    <p:sldId id="394" r:id="rId55"/>
    <p:sldId id="409" r:id="rId56"/>
    <p:sldId id="442" r:id="rId57"/>
    <p:sldId id="438" r:id="rId58"/>
    <p:sldId id="411" r:id="rId59"/>
    <p:sldId id="412" r:id="rId60"/>
    <p:sldId id="413" r:id="rId61"/>
    <p:sldId id="445" r:id="rId62"/>
    <p:sldId id="415" r:id="rId63"/>
    <p:sldId id="455" r:id="rId64"/>
    <p:sldId id="461" r:id="rId65"/>
    <p:sldId id="414" r:id="rId66"/>
    <p:sldId id="446" r:id="rId67"/>
    <p:sldId id="439" r:id="rId68"/>
    <p:sldId id="422" r:id="rId69"/>
    <p:sldId id="423" r:id="rId70"/>
    <p:sldId id="424" r:id="rId71"/>
    <p:sldId id="425" r:id="rId72"/>
    <p:sldId id="426" r:id="rId73"/>
    <p:sldId id="427" r:id="rId74"/>
    <p:sldId id="428"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9"/>
            <p14:sldId id="430"/>
            <p14:sldId id="380"/>
            <p14:sldId id="431"/>
            <p14:sldId id="419"/>
            <p14:sldId id="432"/>
            <p14:sldId id="433"/>
            <p14:sldId id="435"/>
            <p14:sldId id="437"/>
            <p14:sldId id="420"/>
            <p14:sldId id="436"/>
            <p14:sldId id="447"/>
            <p14:sldId id="448"/>
            <p14:sldId id="450"/>
            <p14:sldId id="396"/>
            <p14:sldId id="397"/>
            <p14:sldId id="440"/>
            <p14:sldId id="398"/>
            <p14:sldId id="377"/>
            <p14:sldId id="449"/>
            <p14:sldId id="399"/>
            <p14:sldId id="386"/>
            <p14:sldId id="400"/>
            <p14:sldId id="388"/>
            <p14:sldId id="389"/>
            <p14:sldId id="401"/>
            <p14:sldId id="395"/>
            <p14:sldId id="402"/>
            <p14:sldId id="391"/>
            <p14:sldId id="403"/>
            <p14:sldId id="416"/>
            <p14:sldId id="452"/>
            <p14:sldId id="453"/>
            <p14:sldId id="460"/>
            <p14:sldId id="459"/>
            <p14:sldId id="434"/>
            <p14:sldId id="456"/>
            <p14:sldId id="919"/>
            <p14:sldId id="920"/>
            <p14:sldId id="916"/>
            <p14:sldId id="918"/>
            <p14:sldId id="917"/>
            <p14:sldId id="921"/>
            <p14:sldId id="443"/>
            <p14:sldId id="393"/>
            <p14:sldId id="404"/>
            <p14:sldId id="418"/>
            <p14:sldId id="405"/>
            <p14:sldId id="406"/>
            <p14:sldId id="441"/>
            <p14:sldId id="408"/>
            <p14:sldId id="444"/>
            <p14:sldId id="394"/>
            <p14:sldId id="409"/>
            <p14:sldId id="442"/>
            <p14:sldId id="438"/>
            <p14:sldId id="411"/>
            <p14:sldId id="412"/>
            <p14:sldId id="413"/>
            <p14:sldId id="445"/>
            <p14:sldId id="415"/>
            <p14:sldId id="455"/>
            <p14:sldId id="461"/>
            <p14:sldId id="414"/>
            <p14:sldId id="446"/>
            <p14:sldId id="439"/>
            <p14:sldId id="422"/>
            <p14:sldId id="423"/>
            <p14:sldId id="424"/>
            <p14:sldId id="425"/>
            <p14:sldId id="426"/>
            <p14:sldId id="427"/>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86612" autoAdjust="0"/>
  </p:normalViewPr>
  <p:slideViewPr>
    <p:cSldViewPr>
      <p:cViewPr varScale="1">
        <p:scale>
          <a:sx n="113" d="100"/>
          <a:sy n="113" d="100"/>
        </p:scale>
        <p:origin x="1434" y="84"/>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p:scale>
        <a:sx n="200" d="100"/>
        <a:sy n="200" d="100"/>
      </p:scale>
      <p:origin x="0" y="-5391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14:m>
                  <m:oMath xmlns:m="http://schemas.openxmlformats.org/officeDocument/2006/math">
                    <m:r>
                      <a:rPr lang="en-US" b="0" i="1" smtClean="0">
                        <a:latin typeface="Cambria Math" panose="02040503050406030204" pitchFamily="18" charset="0"/>
                      </a:rPr>
                      <m:t>𝛼</m:t>
                    </m:r>
                  </m:oMath>
                </a14:m>
                <a:endParaRPr lang="en-SE" dirty="0"/>
              </a:p>
              <a:p>
                <a:r>
                  <a:rPr lang="en-US" dirty="0"/>
                  <a:t>Repeat </a:t>
                </a:r>
                <a14:m>
                  <m:oMath xmlns:m="http://schemas.openxmlformats.org/officeDocument/2006/math">
                    <m:r>
                      <a:rPr lang="en-US" i="1" dirty="0" smtClean="0">
                        <a:latin typeface="Cambria Math" panose="02040503050406030204" pitchFamily="18" charset="0"/>
                      </a:rPr>
                      <m:t>𝛿</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𝒫</m:t>
                        </m:r>
                      </m:e>
                      <m:sub>
                        <m:r>
                          <a:rPr lang="en-US" b="0" i="1" dirty="0" smtClean="0">
                            <a:latin typeface="Cambria Math" panose="02040503050406030204" pitchFamily="18" charset="0"/>
                          </a:rPr>
                          <m:t>𝜖</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i="1" dirty="0">
                        <a:latin typeface="Cambria Math" panose="02040503050406030204" pitchFamily="18" charset="0"/>
                      </a:rPr>
                      <m:t>+</m:t>
                    </m:r>
                    <m:r>
                      <a:rPr lang="en-US" i="1" dirty="0">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𝑦</m:t>
                                    </m:r>
                                  </m:e>
                                </m:d>
                              </m:e>
                            </m:d>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a14:m>
                <a:r>
                  <a:rPr lang="en-US" dirty="0"/>
                  <a:t> </a:t>
                </a:r>
              </a:p>
              <a:p>
                <a:r>
                  <a:rPr lang="en-US" dirty="0"/>
                  <a:t>where </a:t>
                </a:r>
                <a14:m>
                  <m:oMath xmlns:m="http://schemas.openxmlformats.org/officeDocument/2006/math">
                    <m:r>
                      <a:rPr lang="en-US" b="0" i="1" dirty="0" smtClean="0">
                        <a:latin typeface="Cambria Math" panose="02040503050406030204" pitchFamily="18" charset="0"/>
                      </a:rPr>
                      <m:t>𝒫</m:t>
                    </m:r>
                  </m:oMath>
                </a14:m>
                <a:r>
                  <a:rPr lang="en-US" dirty="0"/>
                  <a:t> denotes projection onto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2</m:t>
                        </m:r>
                      </m:sub>
                    </m:sSub>
                  </m:oMath>
                </a14:m>
                <a:r>
                  <a:rPr lang="en-US" dirty="0"/>
                  <a:t> ball of radius </a:t>
                </a:r>
                <a14:m>
                  <m:oMath xmlns:m="http://schemas.openxmlformats.org/officeDocument/2006/math">
                    <m:r>
                      <a:rPr lang="en-US" b="0" i="1" smtClean="0">
                        <a:latin typeface="Cambria Math" panose="02040503050406030204" pitchFamily="18" charset="0"/>
                      </a:rPr>
                      <m:t>𝜖</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a:rPr lang="en-US" i="1" dirty="0">
                            <a:latin typeface="Cambria Math" panose="02040503050406030204" pitchFamily="18" charset="0"/>
                          </a:rPr>
                          <m:t>𝜖</m:t>
                        </m:r>
                      </m:sub>
                    </m:sSub>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i="1" dirty="0">
                        <a:latin typeface="Cambria Math" panose="02040503050406030204" pitchFamily="18" charset="0"/>
                      </a:rPr>
                      <m:t>𝜖</m:t>
                    </m:r>
                    <m:func>
                      <m:funcPr>
                        <m:ctrlPr>
                          <a:rPr lang="en-US" b="0" i="1" dirty="0" smtClean="0">
                            <a:latin typeface="Cambria Math" panose="02040503050406030204" pitchFamily="18" charset="0"/>
                          </a:rPr>
                        </m:ctrlPr>
                      </m:funcPr>
                      <m:fNa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𝑧</m:t>
                            </m:r>
                          </m:num>
                          <m:den>
                            <m:r>
                              <m:rPr>
                                <m:sty m:val="p"/>
                              </m:rPr>
                              <a:rPr lang="en-US" b="0" i="0" dirty="0" smtClean="0">
                                <a:latin typeface="Cambria Math" panose="02040503050406030204" pitchFamily="18" charset="0"/>
                              </a:rPr>
                              <m:t>max</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𝜖</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𝑧</m:t>
                                        </m:r>
                                      </m:e>
                                    </m:d>
                                  </m:e>
                                  <m:sub>
                                    <m:r>
                                      <a:rPr lang="en-US" i="1" dirty="0">
                                        <a:latin typeface="Cambria Math" panose="02040503050406030204" pitchFamily="18" charset="0"/>
                                      </a:rPr>
                                      <m:t>2</m:t>
                                    </m:r>
                                  </m:sub>
                                </m:sSub>
                              </m:e>
                            </m:d>
                          </m:den>
                        </m:f>
                      </m:fName>
                      <m:e>
                        <m:r>
                          <a:rPr lang="en-US" b="0" i="1" dirty="0" smtClean="0">
                            <a:latin typeface="Cambria Math" panose="02040503050406030204" pitchFamily="18" charset="0"/>
                          </a:rPr>
                          <m:t>   </m:t>
                        </m:r>
                      </m:e>
                    </m:func>
                  </m:oMath>
                </a14:m>
                <a:endParaRPr lang="en-SE"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Delta+scalar</a:t>
                </a:r>
                <a:r>
                  <a:rPr lang="en-US" dirty="0"/>
                  <a:t>For both cases, step size is normalized to </a:t>
                </a:r>
                <a:r>
                  <a:rPr lang="en-US" b="0" i="0">
                    <a:latin typeface="Cambria Math" panose="02040503050406030204" pitchFamily="18" charset="0"/>
                  </a:rPr>
                  <a:t>𝛼</a:t>
                </a:r>
                <a:endParaRPr lang="en-SE" dirty="0"/>
              </a:p>
              <a:p>
                <a:r>
                  <a:rPr lang="en-US" dirty="0"/>
                  <a:t>Repeat </a:t>
                </a:r>
                <a:r>
                  <a:rPr lang="en-US" i="0" dirty="0">
                    <a:latin typeface="Cambria Math" panose="02040503050406030204" pitchFamily="18" charset="0"/>
                  </a:rPr>
                  <a:t>𝛿</a:t>
                </a:r>
                <a:r>
                  <a:rPr lang="en-US" b="0" i="0" dirty="0">
                    <a:latin typeface="Cambria Math" panose="02040503050406030204" pitchFamily="18" charset="0"/>
                  </a:rPr>
                  <a:t>≔𝒫_𝜖 (</a:t>
                </a:r>
                <a:r>
                  <a:rPr lang="en-US" i="0" dirty="0">
                    <a:latin typeface="Cambria Math" panose="02040503050406030204" pitchFamily="18" charset="0"/>
                  </a:rPr>
                  <a:t>𝛿+𝛼</a:t>
                </a:r>
                <a:r>
                  <a:rPr lang="en-US" i="0">
                    <a:latin typeface="Cambria Math" panose="02040503050406030204" pitchFamily="18" charset="0"/>
                  </a:rPr>
                  <a:t> </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a:t>
                </a:r>
                <a:r>
                  <a:rPr lang="en-US" i="0">
                    <a:latin typeface="Cambria Math" panose="02040503050406030204" pitchFamily="18" charset="0"/>
                  </a:rPr>
                  <a:t>∇_𝛿 𝑙(ℎ_𝜃 (𝑥+𝛿),𝑦)‖</a:t>
                </a:r>
                <a:r>
                  <a:rPr lang="en-US" b="0" i="0">
                    <a:latin typeface="Cambria Math" panose="02040503050406030204" pitchFamily="18" charset="0"/>
                  </a:rPr>
                  <a:t>_2 )</a:t>
                </a:r>
                <a:r>
                  <a:rPr lang="en-US" dirty="0"/>
                  <a:t> </a:t>
                </a:r>
              </a:p>
              <a:p>
                <a:r>
                  <a:rPr lang="en-US" dirty="0"/>
                  <a:t>where </a:t>
                </a:r>
                <a:r>
                  <a:rPr lang="en-US" b="0" i="0" dirty="0">
                    <a:latin typeface="Cambria Math" panose="02040503050406030204" pitchFamily="18" charset="0"/>
                  </a:rPr>
                  <a:t>𝒫</a:t>
                </a:r>
                <a:r>
                  <a:rPr lang="en-US" dirty="0"/>
                  <a:t> denotes projection onto the </a:t>
                </a:r>
                <a:r>
                  <a:rPr lang="en-US" i="0">
                    <a:latin typeface="Cambria Math" panose="02040503050406030204" pitchFamily="18" charset="0"/>
                  </a:rPr>
                  <a:t>𝑙_2</a:t>
                </a:r>
                <a:r>
                  <a:rPr lang="en-US" dirty="0"/>
                  <a:t> ball of radius </a:t>
                </a:r>
                <a:r>
                  <a:rPr lang="en-US" b="0" i="0">
                    <a:latin typeface="Cambria Math" panose="02040503050406030204" pitchFamily="18" charset="0"/>
                  </a:rPr>
                  <a:t>𝜖</a:t>
                </a:r>
                <a:r>
                  <a:rPr lang="en-US" dirty="0"/>
                  <a:t>: </a:t>
                </a:r>
                <a:r>
                  <a:rPr lang="en-US" i="0" dirty="0">
                    <a:latin typeface="Cambria Math" panose="02040503050406030204" pitchFamily="18" charset="0"/>
                  </a:rPr>
                  <a:t>𝒫_𝜖</a:t>
                </a:r>
                <a:r>
                  <a:rPr lang="en-US" b="0" i="0" dirty="0">
                    <a:latin typeface="Cambria Math" panose="02040503050406030204" pitchFamily="18" charset="0"/>
                  </a:rPr>
                  <a:t> (𝑧)=</a:t>
                </a:r>
                <a:r>
                  <a:rPr lang="en-US" i="0" dirty="0">
                    <a:latin typeface="Cambria Math" panose="02040503050406030204" pitchFamily="18" charset="0"/>
                  </a:rPr>
                  <a:t>𝜖</a:t>
                </a:r>
                <a:r>
                  <a:rPr lang="en-US" b="0" i="0" dirty="0">
                    <a:latin typeface="Cambria Math" panose="02040503050406030204" pitchFamily="18" charset="0"/>
                  </a:rPr>
                  <a:t>  𝑧/max{</a:t>
                </a:r>
                <a:r>
                  <a:rPr lang="en-US" i="0" dirty="0">
                    <a:latin typeface="Cambria Math" panose="02040503050406030204" pitchFamily="18" charset="0"/>
                  </a:rPr>
                  <a:t>𝜖,‖𝑧‖_2 } </a:t>
                </a:r>
                <a:r>
                  <a:rPr lang="en-US" b="0" i="0" dirty="0">
                    <a:latin typeface="Cambria Math" panose="02040503050406030204" pitchFamily="18" charset="0"/>
                  </a:rPr>
                  <a:t>⁡〖   〗</a:t>
                </a:r>
                <a:endParaRPr lang="en-SE"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35937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oMath>
                  </m:oMathPara>
                </a14:m>
                <a:endParaRPr lang="en-US" b="0" dirty="0"/>
              </a:p>
              <a:p>
                <a:r>
                  <a:rPr lang="en-US" dirty="0"/>
                  <a:t>Or, maximize the target class logit and minimize all the other logits:  For a given input image </a:t>
                </a:r>
                <a14:m>
                  <m:oMath xmlns:m="http://schemas.openxmlformats.org/officeDocument/2006/math">
                    <m:r>
                      <a:rPr lang="en-US" b="0" i="1" smtClean="0">
                        <a:latin typeface="Cambria Math" panose="02040503050406030204" pitchFamily="18" charset="0"/>
                      </a:rPr>
                      <m:t>𝑥</m:t>
                    </m:r>
                  </m:oMath>
                </a14:m>
                <a:r>
                  <a:rPr lang="en-US" dirty="0"/>
                  <a:t>,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(untargeted attack)</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r>
                  <a:rPr lang="en-US" dirty="0"/>
                  <a:t> (targeted attack)</a:t>
                </a:r>
              </a:p>
              <a:p>
                <a:r>
                  <a:rPr lang="en-US" dirty="0"/>
                  <a:t>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a:t>
                </a:r>
                <a:r>
                  <a:rPr lang="en-US" dirty="0" err="1"/>
                  <a:t>the</a:t>
                </a:r>
                <a:r>
                  <a:rPr lang="en-US" dirty="0"/>
                  <a:t>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oMath>
                </a14:m>
                <a:r>
                  <a:rPr lang="en-US" dirty="0"/>
                  <a:t>. Since SoftMax is a monotonically increasing function, removing it does not affect optimization result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Zd+1 is fully determined by </a:t>
                </a:r>
                <a:r>
                  <a:rPr lang="en-US" dirty="0" err="1"/>
                  <a:t>zd</a:t>
                </a:r>
                <a:r>
                  <a:rPr lang="en-US" dirty="0"/>
                  <a:t>, so why it is an optimization var? Note that there is no SoftMax operator applied to the logits at the last linear layer </a:t>
                </a:r>
                <a:r>
                  <a:rPr lang="en-US" i="0">
                    <a:latin typeface="Cambria Math" panose="02040503050406030204" pitchFamily="18" charset="0"/>
                  </a:rPr>
                  <a:t>𝑧_(𝑑+1)</a:t>
                </a:r>
                <a:r>
                  <a:rPr lang="en-US" dirty="0"/>
                  <a:t>. Since SoftMax is a monotonically increasing function, removing it does not affect optimization result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5102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consider a single entry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panose="02040503050406030204" pitchFamily="18" charset="0"/>
                              </a:rPr>
                              <m:t>𝑊𝑧</m:t>
                            </m:r>
                            <m:r>
                              <a:rPr lang="en-US" i="1">
                                <a:latin typeface="Cambria Math" panose="02040503050406030204" pitchFamily="18" charset="0"/>
                              </a:rPr>
                              <m:t>+</m:t>
                            </m:r>
                            <m:r>
                              <a:rPr lang="en-US" i="1">
                                <a:latin typeface="Cambria Math" panose="02040503050406030204" pitchFamily="18" charset="0"/>
                              </a:rPr>
                              <m:t>𝑏</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oMath>
                </a14:m>
                <a:endParaRPr lang="en-SE" dirty="0"/>
              </a:p>
            </p:txBody>
          </p:sp>
        </mc:Choice>
        <mc:Fallback xmlns="">
          <p:sp>
            <p:nvSpPr>
              <p:cNvPr id="3" name="Notes Placeholder 2"/>
              <p:cNvSpPr>
                <a:spLocks noGrp="1"/>
              </p:cNvSpPr>
              <p:nvPr>
                <p:ph type="body" idx="1"/>
              </p:nvPr>
            </p:nvSpPr>
            <p:spPr/>
            <p:txBody>
              <a:bodyPr/>
              <a:lstStyle/>
              <a:p>
                <a:r>
                  <a:rPr lang="en-US" dirty="0"/>
                  <a:t>Let’s consider a single entry </a:t>
                </a:r>
                <a:r>
                  <a:rPr lang="en-US" b="0" i="0">
                    <a:latin typeface="Cambria Math" panose="02040503050406030204" pitchFamily="18" charset="0"/>
                  </a:rPr>
                  <a:t>(</a:t>
                </a:r>
                <a:r>
                  <a:rPr lang="en-US" i="0">
                    <a:latin typeface="Cambria Math" panose="02040503050406030204" pitchFamily="18" charset="0"/>
                  </a:rPr>
                  <a:t>𝑊𝑧+𝑏)</a:t>
                </a:r>
                <a:r>
                  <a:rPr lang="en-US" b="0" i="0">
                    <a:latin typeface="Cambria Math" panose="02040503050406030204" pitchFamily="18" charset="0"/>
                  </a:rPr>
                  <a:t>_𝑖=∑_𝑗▒〖𝑤_𝑖𝑗 𝑧_𝑗+𝑏_𝑖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65439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187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756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(note the optimization variables only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sub>
                    </m:sSub>
                  </m:oMath>
                </a14:m>
                <a:r>
                  <a:rPr lang="en-US" dirty="0"/>
                  <a:t>)</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m:oMathPara>
                </a14:m>
                <a:endParaRPr lang="en-SE"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min┬(𝑧_</a:t>
                </a:r>
                <a:r>
                  <a:rPr lang="en-US" i="0">
                    <a:latin typeface="Cambria Math" panose="02040503050406030204" pitchFamily="18" charset="0"/>
                  </a:rPr>
                  <a:t>𝑑</a:t>
                </a:r>
                <a:r>
                  <a:rPr lang="en-US" b="0" i="0">
                    <a:latin typeface="Cambria Math" panose="02040503050406030204" pitchFamily="18" charset="0"/>
                  </a:rPr>
                  <a:t>,   </a:t>
                </a:r>
                <a:r>
                  <a:rPr lang="en-US" i="0">
                    <a:latin typeface="Cambria Math" panose="02040503050406030204" pitchFamily="18" charset="0"/>
                  </a:rPr>
                  <a:t>𝑧_(𝑑</a:t>
                </a:r>
                <a:r>
                  <a:rPr lang="en-US" b="0" i="0">
                    <a:latin typeface="Cambria Math" panose="02040503050406030204" pitchFamily="18" charset="0"/>
                  </a:rPr>
                  <a:t>+1) )⁡〖𝑐^𝑇 </a:t>
                </a:r>
                <a:r>
                  <a:rPr lang="en-US" i="0">
                    <a:latin typeface="Cambria Math" panose="02040503050406030204" pitchFamily="18" charset="0"/>
                  </a:rPr>
                  <a:t>𝑧_(𝑑+1) </a:t>
                </a:r>
                <a:r>
                  <a:rPr lang="en-US" b="0" i="0">
                    <a:latin typeface="Cambria Math" panose="02040503050406030204" pitchFamily="18" charset="0"/>
                  </a:rPr>
                  <a:t>〗</a:t>
                </a:r>
                <a:r>
                  <a:rPr lang="en-US" dirty="0"/>
                  <a:t> </a:t>
                </a:r>
                <a:r>
                  <a:rPr lang="en-US" dirty="0" err="1"/>
                  <a:t>s.t.</a:t>
                </a:r>
                <a:r>
                  <a:rPr lang="en-US" dirty="0"/>
                  <a:t> (note the optimization variables only include </a:t>
                </a:r>
                <a:r>
                  <a:rPr lang="en-US" b="0" i="0">
                    <a:latin typeface="Cambria Math" panose="02040503050406030204" pitchFamily="18" charset="0"/>
                  </a:rPr>
                  <a:t>𝑧_</a:t>
                </a:r>
                <a:r>
                  <a:rPr lang="en-US" i="0">
                    <a:latin typeface="Cambria Math" panose="02040503050406030204" pitchFamily="18" charset="0"/>
                  </a:rPr>
                  <a:t>𝑑</a:t>
                </a:r>
                <a:r>
                  <a:rPr lang="en-US" dirty="0"/>
                  <a:t>, instead of </a:t>
                </a:r>
                <a:r>
                  <a:rPr lang="en-US" i="0">
                    <a:latin typeface="Cambria Math" panose="02040503050406030204" pitchFamily="18" charset="0"/>
                  </a:rPr>
                  <a:t>𝑧_(1:𝑑+1)</a:t>
                </a:r>
                <a:r>
                  <a:rPr lang="en-US" dirty="0"/>
                  <a:t>)</a:t>
                </a:r>
              </a:p>
              <a:p>
                <a:endParaRPr lang="en-US" dirty="0"/>
              </a:p>
              <a:p>
                <a:r>
                  <a:rPr lang="en-US" i="0">
                    <a:latin typeface="Cambria Math" panose="02040503050406030204" pitchFamily="18" charset="0"/>
                  </a:rPr>
                  <a:t>𝑧_(𝑑+1)=𝑊_𝑑 𝑧_𝑑+𝑏_𝑑</a:t>
                </a:r>
                <a:endParaRPr lang="en-SE" dirty="0"/>
              </a:p>
              <a:p>
                <a:r>
                  <a:rPr lang="en-US" b="0" i="0">
                    <a:latin typeface="Cambria Math" panose="02040503050406030204" pitchFamily="18" charset="0"/>
                  </a:rPr>
                  <a:t>𝑙≤</a:t>
                </a:r>
                <a:r>
                  <a:rPr lang="en-US" i="0">
                    <a:latin typeface="Cambria Math" panose="02040503050406030204" pitchFamily="18" charset="0"/>
                  </a:rPr>
                  <a:t>𝑧_𝑑</a:t>
                </a:r>
                <a:r>
                  <a:rPr lang="en-US" b="0" i="0">
                    <a:latin typeface="Cambria Math" panose="02040503050406030204" pitchFamily="18" charset="0"/>
                  </a:rPr>
                  <a:t>≤𝑢</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353109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m:oMathPara>
                </a14:m>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00193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p>
          <a:p>
            <a:r>
              <a:rPr lang="en-US" dirty="0"/>
              <a:t>this case, interval-bound-based</a:t>
            </a:r>
          </a:p>
          <a:p>
            <a:r>
              <a:rPr lang="en-US" dirty="0"/>
              <a:t>approach)</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33977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5.png"/><Relationship Id="rId7" Type="http://schemas.openxmlformats.org/officeDocument/2006/relationships/image" Target="../media/image4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hyperlink" Target="https://www.youtube.com/watch?v=-E0t_s6bT_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560.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L4.2 </a:t>
            </a:r>
            <a:r>
              <a:rPr lang="en-US" dirty="0"/>
              <a:t>Adversarial Robustness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solidFill>
                  <a:srgbClr val="FF0000"/>
                </a:solidFill>
              </a:rPr>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64799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dirty="0"/>
              <a:t>Robust ML Problem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92500" lnSpcReduction="1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SE" dirty="0"/>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410" t="-24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2356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625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only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1131" t="-109" r="-566" b="-14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dirty="0"/>
              <a:t>Three Approaches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fontScale="775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815" t="-45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339752" y="3935064"/>
            <a:ext cx="4338482" cy="2814955"/>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𝛿</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e>
                    </m:func>
                  </m:oMath>
                </a14:m>
                <a:r>
                  <a:rPr lang="en-US" sz="2800" dirty="0">
                    <a:solidFill>
                      <a:srgbClr val="996633"/>
                    </a:solidFill>
                  </a:rPr>
                  <a:t>:</a:t>
                </a:r>
              </a:p>
              <a:p>
                <a:r>
                  <a:rPr lang="en-US" sz="2800" dirty="0">
                    <a:solidFill>
                      <a:srgbClr val="996633"/>
                    </a:solidFill>
                  </a:rPr>
                  <a:t>1. Constructing adversarial examples via local search (</a:t>
                </a:r>
              </a:p>
              <a:p>
                <a:pPr lvl="1"/>
                <a:r>
                  <a:rPr lang="en-US" sz="2400" dirty="0">
                    <a:solidFill>
                      <a:srgbClr val="996633"/>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484F0EEF-E449-4F5C-ABE0-917613B79939}"/>
              </a:ext>
            </a:extLst>
          </p:cNvPr>
          <p:cNvPicPr>
            <a:picLocks noChangeAspect="1"/>
          </p:cNvPicPr>
          <p:nvPr/>
        </p:nvPicPr>
        <p:blipFill>
          <a:blip r:embed="rId3"/>
          <a:stretch>
            <a:fillRect/>
          </a:stretch>
        </p:blipFill>
        <p:spPr>
          <a:xfrm>
            <a:off x="1658765" y="3796786"/>
            <a:ext cx="4530718" cy="2932004"/>
          </a:xfrm>
          <a:prstGeom prst="rect">
            <a:avLst/>
          </a:prstGeom>
        </p:spPr>
      </p:pic>
    </p:spTree>
    <p:extLst>
      <p:ext uri="{BB962C8B-B14F-4D97-AF65-F5344CB8AC3E}">
        <p14:creationId xmlns:p14="http://schemas.microsoft.com/office/powerpoint/2010/main" val="148281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solidFill>
                  <a:srgbClr val="FF0000"/>
                </a:solidFill>
              </a:rPr>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Training </a:t>
            </a:r>
            <a:r>
              <a:rPr lang="en-US" dirty="0" err="1"/>
              <a:t>adversarially</a:t>
            </a:r>
            <a:r>
              <a:rPr lang="en-US" dirty="0"/>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811368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p:txBody>
          <a:bodyPr/>
          <a:lstStyle/>
          <a:p>
            <a:r>
              <a:rPr lang="en-US" sz="3600" b="0" dirty="0"/>
              <a:t>NN </a:t>
            </a:r>
            <a:r>
              <a:rPr lang="en-US" sz="3600" dirty="0"/>
              <a:t>Training </a:t>
            </a:r>
            <a:r>
              <a:rPr lang="en-US" sz="3600" b="0" dirty="0"/>
              <a:t>vs. Local Search for Adversarial Input Generation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NN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NN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pic>
        <p:nvPicPr>
          <p:cNvPr id="20" name="Graphic 19">
            <a:extLst>
              <a:ext uri="{FF2B5EF4-FFF2-40B4-BE49-F238E27FC236}">
                <a16:creationId xmlns:a16="http://schemas.microsoft.com/office/drawing/2014/main" id="{6650B0C7-3F58-49A6-820C-55EFBFEF0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25" y="0"/>
            <a:ext cx="1296144" cy="1296144"/>
          </a:xfrm>
          <a:prstGeom prst="rect">
            <a:avLst/>
          </a:prstGeom>
        </p:spPr>
      </p:pic>
    </p:spTree>
    <p:extLst>
      <p:ext uri="{BB962C8B-B14F-4D97-AF65-F5344CB8AC3E}">
        <p14:creationId xmlns:p14="http://schemas.microsoft.com/office/powerpoint/2010/main" val="24657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In general,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SE" i="1" dirty="0"/>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234962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2349625"/>
              </a:xfrm>
              <a:blipFill>
                <a:blip r:embed="rId3"/>
                <a:stretch>
                  <a:fillRect l="-1704" t="-3109"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onto this norm ball by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295400"/>
                <a:ext cx="8363272" cy="2925688"/>
              </a:xfrm>
            </p:spPr>
            <p:txBody>
              <a:bodyPr>
                <a:normAutofit fontScale="62500" lnSpcReduction="20000"/>
              </a:bodyPr>
              <a:lstStyle/>
              <a:p>
                <a:r>
                  <a:rPr lang="en-US" dirty="0"/>
                  <a:t>Instead of taking a single large step as in FGSM, PGD takes many small steps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295400"/>
                <a:ext cx="8363272" cy="2925688"/>
              </a:xfrm>
              <a:blipFill>
                <a:blip r:embed="rId3"/>
                <a:stretch>
                  <a:fillRect l="-656" t="-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418-3F54-4724-AB0A-EEA44BFB3090}"/>
              </a:ext>
            </a:extLst>
          </p:cNvPr>
          <p:cNvSpPr>
            <a:spLocks noGrp="1"/>
          </p:cNvSpPr>
          <p:nvPr>
            <p:ph type="title"/>
          </p:nvPr>
        </p:nvSpPr>
        <p:spPr>
          <a:xfrm>
            <a:off x="457200" y="-99392"/>
            <a:ext cx="8229600" cy="868362"/>
          </a:xfrm>
        </p:spPr>
        <p:txBody>
          <a:bodyPr/>
          <a:lstStyle/>
          <a:p>
            <a:r>
              <a:rPr lang="en-US" altLang="zh-CN" dirty="0"/>
              <a:t>Projected </a:t>
            </a:r>
            <a:r>
              <a:rPr lang="en-US" dirty="0"/>
              <a:t>Steepest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D6D1D0-99D1-4DF5-9424-B12E97D46821}"/>
                  </a:ext>
                </a:extLst>
              </p:cNvPr>
              <p:cNvSpPr>
                <a:spLocks noGrp="1"/>
              </p:cNvSpPr>
              <p:nvPr>
                <p:ph idx="1"/>
              </p:nvPr>
            </p:nvSpPr>
            <p:spPr>
              <a:xfrm>
                <a:off x="457200" y="768969"/>
                <a:ext cx="8229600" cy="3556847"/>
              </a:xfrm>
            </p:spPr>
            <p:txBody>
              <a:bodyPr>
                <a:normAutofit fontScale="55000" lnSpcReduction="20000"/>
              </a:bodyPr>
              <a:lstStyle/>
              <a:p>
                <a:r>
                  <a:rPr lang="en-US" altLang="zh-CN" dirty="0"/>
                  <a:t>PGD is highly sensitive to the gradient size, which can be very small. In contrast, PSD finds some update direction </a:t>
                </a:r>
                <a14:m>
                  <m:oMath xmlns:m="http://schemas.openxmlformats.org/officeDocument/2006/math">
                    <m:r>
                      <a:rPr lang="en-US" altLang="zh-CN" b="0" i="1" dirty="0" smtClean="0">
                        <a:latin typeface="Cambria Math" panose="02040503050406030204" pitchFamily="18" charset="0"/>
                      </a:rPr>
                      <m:t>𝑣</m:t>
                    </m:r>
                  </m:oMath>
                </a14:m>
                <a:r>
                  <a:rPr lang="en-US" altLang="zh-CN" dirty="0"/>
                  <a:t>, chosen to maximize the inner product between </a:t>
                </a:r>
                <a14:m>
                  <m:oMath xmlns:m="http://schemas.openxmlformats.org/officeDocument/2006/math">
                    <m:r>
                      <a:rPr lang="en-US" altLang="zh-CN" i="1" dirty="0">
                        <a:latin typeface="Cambria Math" panose="02040503050406030204" pitchFamily="18" charset="0"/>
                      </a:rPr>
                      <m:t>𝑣</m:t>
                    </m:r>
                  </m:oMath>
                </a14:m>
                <a:r>
                  <a:rPr lang="en-US" altLang="zh-CN" dirty="0"/>
                  <a:t> and the gradient subject to a norm constraint on </a:t>
                </a:r>
                <a14:m>
                  <m:oMath xmlns:m="http://schemas.openxmlformats.org/officeDocument/2006/math">
                    <m:r>
                      <a:rPr lang="en-US" altLang="zh-CN" i="1" dirty="0">
                        <a:latin typeface="Cambria Math" panose="02040503050406030204" pitchFamily="18" charset="0"/>
                      </a:rPr>
                      <m:t>𝑣</m:t>
                    </m:r>
                  </m:oMath>
                </a14:m>
                <a:r>
                  <a:rPr lang="en-US" altLang="zh-CN" dirty="0"/>
                  <a:t>: </a:t>
                </a:r>
              </a:p>
              <a:p>
                <a:pPr lvl="1"/>
                <a14:m>
                  <m:oMath xmlns:m="http://schemas.openxmlformats.org/officeDocument/2006/math">
                    <m:r>
                      <a:rPr lang="en-US" i="1" smtClean="0">
                        <a:latin typeface="Cambria Math" panose="02040503050406030204" pitchFamily="18" charset="0"/>
                      </a:rPr>
                      <m:t>𝛿</m:t>
                    </m:r>
                    <m:r>
                      <a:rPr lang="en-US"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i="0">
                                    <a:latin typeface="Cambria Math" panose="02040503050406030204" pitchFamily="18" charset="0"/>
                                  </a:rPr>
                                  <m:t>α</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i="0">
                                    <a:latin typeface="Cambria Math" panose="02040503050406030204" pitchFamily="18" charset="0"/>
                                  </a:rPr>
                                  <m:t>∇</m:t>
                                </m:r>
                              </m:e>
                              <m:sub>
                                <m:r>
                                  <m:rPr>
                                    <m:sty m:val="p"/>
                                  </m:rPr>
                                  <a:rPr lang="en-US" i="0">
                                    <a:latin typeface="Cambria Math" panose="02040503050406030204" pitchFamily="18" charset="0"/>
                                  </a:rPr>
                                  <m:t>δ</m:t>
                                </m:r>
                              </m:sub>
                            </m:sSub>
                            <m:r>
                              <a:rPr lang="en-US" b="0" i="1" smtClean="0">
                                <a:latin typeface="Cambria Math" panose="02040503050406030204" pitchFamily="18" charset="0"/>
                              </a:rPr>
                              <m:t>𝐽</m:t>
                            </m:r>
                            <m:d>
                              <m:dPr>
                                <m:ctrlPr>
                                  <a:rPr lang="en-US" i="1">
                                    <a:latin typeface="Cambria Math" panose="02040503050406030204" pitchFamily="18" charset="0"/>
                                  </a:rPr>
                                </m:ctrlPr>
                              </m:dPr>
                              <m:e>
                                <m:r>
                                  <m:rPr>
                                    <m:sty m:val="p"/>
                                  </m:rPr>
                                  <a:rPr lang="en-US" i="0">
                                    <a:latin typeface="Cambria Math" panose="02040503050406030204" pitchFamily="18" charset="0"/>
                                  </a:rPr>
                                  <m:t>δ</m:t>
                                </m:r>
                              </m:e>
                            </m:d>
                          </m:e>
                        </m:func>
                      </m:e>
                    </m:d>
                  </m:oMath>
                </a14:m>
                <a:endParaRPr lang="en-US" dirty="0"/>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smtClean="0">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sign</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r>
                          <a:rPr lang="en-US" b="0" i="1" smtClean="0">
                            <a:latin typeface="Cambria Math" panose="02040503050406030204" pitchFamily="18" charset="0"/>
                          </a:rPr>
                          <m:t>)</m:t>
                        </m:r>
                      </m:e>
                    </m:func>
                  </m:oMath>
                </a14:m>
                <a:r>
                  <a:rPr lang="en-US" dirty="0"/>
                  <a:t> (similar to FGSM, except we do not make </a:t>
                </a:r>
                <a14:m>
                  <m:oMath xmlns:m="http://schemas.openxmlformats.org/officeDocument/2006/math">
                    <m:r>
                      <a:rPr lang="en-US" b="0" i="1" smtClean="0">
                        <a:latin typeface="Cambria Math" panose="02040503050406030204" pitchFamily="18" charset="0"/>
                      </a:rPr>
                      <m:t>𝛼</m:t>
                    </m:r>
                  </m:oMath>
                </a14:m>
                <a:r>
                  <a:rPr lang="en-US" dirty="0"/>
                  <a:t> very large)</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r>
                              <a:rPr lang="en-US" i="1">
                                <a:latin typeface="Cambria Math" panose="02040503050406030204" pitchFamily="18" charset="0"/>
                              </a:rPr>
                              <m:t>𝛼</m:t>
                            </m:r>
                          </m:lim>
                        </m:limLow>
                      </m:fName>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func>
                    <m:r>
                      <a:rPr lang="en-US" b="0" i="1" smtClean="0">
                        <a:latin typeface="Cambria Math" panose="02040503050406030204" pitchFamily="18" charset="0"/>
                      </a:rPr>
                      <m:t>=</m:t>
                    </m:r>
                    <m:r>
                      <a:rPr lang="en-US" i="1">
                        <a:latin typeface="Cambria Math" panose="02040503050406030204" pitchFamily="18" charset="0"/>
                      </a:rPr>
                      <m:t>𝛼</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num>
                      <m:den>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e>
                            </m:d>
                          </m:e>
                          <m:sub>
                            <m:r>
                              <a:rPr lang="en-US" b="0" i="1" smtClean="0">
                                <a:latin typeface="Cambria Math" panose="02040503050406030204" pitchFamily="18" charset="0"/>
                              </a:rPr>
                              <m:t>2</m:t>
                            </m:r>
                          </m:sub>
                        </m:sSub>
                      </m:den>
                    </m:f>
                  </m:oMath>
                </a14:m>
                <a:endParaRPr lang="en-US" dirty="0"/>
              </a:p>
              <a:p>
                <a:r>
                  <a:rPr lang="en-US" dirty="0"/>
                  <a:t>Recall vector inner product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dirty="0"/>
                  <a:t>, where </a:t>
                </a:r>
                <a14:m>
                  <m:oMath xmlns:m="http://schemas.openxmlformats.org/officeDocument/2006/math">
                    <m:r>
                      <a:rPr lang="en-US" i="1">
                        <a:latin typeface="Cambria Math" panose="02040503050406030204" pitchFamily="18" charset="0"/>
                      </a:rPr>
                      <m:t>𝜃</m:t>
                    </m:r>
                  </m:oMath>
                </a14:m>
                <a:r>
                  <a:rPr lang="en-US" dirty="0"/>
                  <a:t> is the angle between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the update direction and step size are changed to point to a corner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𝛼</m:t>
                    </m:r>
                  </m:oMath>
                </a14:m>
                <a:r>
                  <a:rPr lang="en-US" dirty="0"/>
                  <a:t> that is most aligned with the original gradient direction </a:t>
                </a:r>
              </a:p>
              <a:p>
                <a:pPr lvl="1"/>
                <a:r>
                  <a:rPr lang="en-US" dirty="0"/>
                  <a:t>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the update direction is unchanged, but step size is changed to point to the boundary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ED6D1D0-99D1-4DF5-9424-B12E97D46821}"/>
                  </a:ext>
                </a:extLst>
              </p:cNvPr>
              <p:cNvSpPr>
                <a:spLocks noGrp="1" noRot="1" noChangeAspect="1" noMove="1" noResize="1" noEditPoints="1" noAdjustHandles="1" noChangeArrowheads="1" noChangeShapeType="1" noTextEdit="1"/>
              </p:cNvSpPr>
              <p:nvPr>
                <p:ph idx="1"/>
              </p:nvPr>
            </p:nvSpPr>
            <p:spPr>
              <a:xfrm>
                <a:off x="457200" y="768969"/>
                <a:ext cx="8229600" cy="3556847"/>
              </a:xfrm>
              <a:blipFill>
                <a:blip r:embed="rId3"/>
                <a:stretch>
                  <a:fillRect l="-444" t="-2397"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591682-B97D-4AD0-90C1-2C90BB0FD61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8" name="Picture 7">
            <a:extLst>
              <a:ext uri="{FF2B5EF4-FFF2-40B4-BE49-F238E27FC236}">
                <a16:creationId xmlns:a16="http://schemas.microsoft.com/office/drawing/2014/main" id="{DD366AC0-5300-4902-A598-71A7A49226C0}"/>
              </a:ext>
            </a:extLst>
          </p:cNvPr>
          <p:cNvPicPr>
            <a:picLocks noChangeAspect="1"/>
          </p:cNvPicPr>
          <p:nvPr/>
        </p:nvPicPr>
        <p:blipFill>
          <a:blip r:embed="rId4"/>
          <a:stretch>
            <a:fillRect/>
          </a:stretch>
        </p:blipFill>
        <p:spPr>
          <a:xfrm>
            <a:off x="3459005" y="4241611"/>
            <a:ext cx="2225990" cy="2323682"/>
          </a:xfrm>
          <a:prstGeom prst="rect">
            <a:avLst/>
          </a:prstGeom>
        </p:spPr>
      </p:pic>
      <p:pic>
        <p:nvPicPr>
          <p:cNvPr id="1026" name="Picture 2">
            <a:extLst>
              <a:ext uri="{FF2B5EF4-FFF2-40B4-BE49-F238E27FC236}">
                <a16:creationId xmlns:a16="http://schemas.microsoft.com/office/drawing/2014/main" id="{65853873-440B-493D-9A42-33E54CCD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099" y="4547696"/>
            <a:ext cx="209550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6E33CEE-31C8-4794-BDFE-160174F71B9B}"/>
              </a:ext>
            </a:extLst>
          </p:cNvPr>
          <p:cNvSpPr/>
          <p:nvPr/>
        </p:nvSpPr>
        <p:spPr bwMode="auto">
          <a:xfrm>
            <a:off x="6196044" y="4611488"/>
            <a:ext cx="1608150" cy="1656184"/>
          </a:xfrm>
          <a:prstGeom prst="ellipse">
            <a:avLst/>
          </a:prstGeom>
          <a:noFill/>
          <a:ln w="190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8" name="Straight Connector 17">
            <a:extLst>
              <a:ext uri="{FF2B5EF4-FFF2-40B4-BE49-F238E27FC236}">
                <a16:creationId xmlns:a16="http://schemas.microsoft.com/office/drawing/2014/main" id="{F1BE3957-767A-410D-986D-798FBF4D5970}"/>
              </a:ext>
            </a:extLst>
          </p:cNvPr>
          <p:cNvCxnSpPr>
            <a:stCxn id="14" idx="2"/>
            <a:endCxn id="14" idx="6"/>
          </p:cNvCxnSpPr>
          <p:nvPr/>
        </p:nvCxnSpPr>
        <p:spPr bwMode="auto">
          <a:xfrm>
            <a:off x="6196044" y="5439580"/>
            <a:ext cx="1608150" cy="0"/>
          </a:xfrm>
          <a:prstGeom prst="line">
            <a:avLst/>
          </a:prstGeom>
          <a:noFill/>
          <a:ln w="254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032CA861-A480-42E1-B08B-ADEC4574397A}"/>
              </a:ext>
            </a:extLst>
          </p:cNvPr>
          <p:cNvCxnSpPr>
            <a:cxnSpLocks/>
          </p:cNvCxnSpPr>
          <p:nvPr/>
        </p:nvCxnSpPr>
        <p:spPr bwMode="auto">
          <a:xfrm>
            <a:off x="6196044" y="5328746"/>
            <a:ext cx="0" cy="221668"/>
          </a:xfrm>
          <a:prstGeom prst="line">
            <a:avLst/>
          </a:prstGeom>
          <a:noFill/>
          <a:ln w="254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557802-1C52-481C-97C7-68A95E713E69}"/>
              </a:ext>
            </a:extLst>
          </p:cNvPr>
          <p:cNvCxnSpPr>
            <a:cxnSpLocks/>
          </p:cNvCxnSpPr>
          <p:nvPr/>
        </p:nvCxnSpPr>
        <p:spPr bwMode="auto">
          <a:xfrm>
            <a:off x="7819249" y="5328746"/>
            <a:ext cx="0" cy="221668"/>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8B284D-28F8-4113-9DD4-2DF6732A7BFF}"/>
                  </a:ext>
                </a:extLst>
              </p:cNvPr>
              <p:cNvSpPr txBox="1"/>
              <p:nvPr/>
            </p:nvSpPr>
            <p:spPr>
              <a:xfrm>
                <a:off x="6660617" y="5373216"/>
                <a:ext cx="6790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𝛼</m:t>
                      </m:r>
                    </m:oMath>
                  </m:oMathPara>
                </a14:m>
                <a:endParaRPr lang="en-SE" dirty="0"/>
              </a:p>
            </p:txBody>
          </p:sp>
        </mc:Choice>
        <mc:Fallback xmlns="">
          <p:sp>
            <p:nvSpPr>
              <p:cNvPr id="24" name="TextBox 23">
                <a:extLst>
                  <a:ext uri="{FF2B5EF4-FFF2-40B4-BE49-F238E27FC236}">
                    <a16:creationId xmlns:a16="http://schemas.microsoft.com/office/drawing/2014/main" id="{2D8B284D-28F8-4113-9DD4-2DF6732A7BFF}"/>
                  </a:ext>
                </a:extLst>
              </p:cNvPr>
              <p:cNvSpPr txBox="1">
                <a:spLocks noRot="1" noChangeAspect="1" noMove="1" noResize="1" noEditPoints="1" noAdjustHandles="1" noChangeArrowheads="1" noChangeShapeType="1" noTextEdit="1"/>
              </p:cNvSpPr>
              <p:nvPr/>
            </p:nvSpPr>
            <p:spPr>
              <a:xfrm>
                <a:off x="6660617" y="5373216"/>
                <a:ext cx="679004" cy="369332"/>
              </a:xfrm>
              <a:prstGeom prst="rect">
                <a:avLst/>
              </a:prstGeom>
              <a:blipFill>
                <a:blip r:embed="rId6"/>
                <a:stretch>
                  <a:fillRect/>
                </a:stretch>
              </a:blipFill>
            </p:spPr>
            <p:txBody>
              <a:bodyPr/>
              <a:lstStyle/>
              <a:p>
                <a:r>
                  <a:rPr lang="en-SE">
                    <a:noFill/>
                  </a:rPr>
                  <a:t> </a:t>
                </a:r>
              </a:p>
            </p:txBody>
          </p:sp>
        </mc:Fallback>
      </mc:AlternateContent>
      <p:cxnSp>
        <p:nvCxnSpPr>
          <p:cNvPr id="27" name="Straight Arrow Connector 26">
            <a:extLst>
              <a:ext uri="{FF2B5EF4-FFF2-40B4-BE49-F238E27FC236}">
                <a16:creationId xmlns:a16="http://schemas.microsoft.com/office/drawing/2014/main" id="{6DBD6E91-62E9-458F-8AD6-0E0ADB18AEDB}"/>
              </a:ext>
            </a:extLst>
          </p:cNvPr>
          <p:cNvCxnSpPr/>
          <p:nvPr/>
        </p:nvCxnSpPr>
        <p:spPr bwMode="auto">
          <a:xfrm flipV="1">
            <a:off x="7023559" y="5002814"/>
            <a:ext cx="111090" cy="436766"/>
          </a:xfrm>
          <a:prstGeom prst="straightConnector1">
            <a:avLst/>
          </a:prstGeom>
          <a:noFill/>
          <a:ln w="25400" cap="flat" cmpd="sng" algn="ctr">
            <a:solidFill>
              <a:schemeClr val="tx1"/>
            </a:solidFill>
            <a:prstDash val="solid"/>
            <a:round/>
            <a:headEnd type="oval" w="med" len="med"/>
            <a:tailEnd type="triangle" w="med" len="med"/>
          </a:ln>
          <a:effectLst/>
        </p:spPr>
      </p:cxnSp>
      <p:cxnSp>
        <p:nvCxnSpPr>
          <p:cNvPr id="28" name="Straight Arrow Connector 27">
            <a:extLst>
              <a:ext uri="{FF2B5EF4-FFF2-40B4-BE49-F238E27FC236}">
                <a16:creationId xmlns:a16="http://schemas.microsoft.com/office/drawing/2014/main" id="{D7A6D6EF-9BED-4F69-8DB2-BDC36258C165}"/>
              </a:ext>
            </a:extLst>
          </p:cNvPr>
          <p:cNvCxnSpPr>
            <a:cxnSpLocks/>
          </p:cNvCxnSpPr>
          <p:nvPr/>
        </p:nvCxnSpPr>
        <p:spPr bwMode="auto">
          <a:xfrm flipV="1">
            <a:off x="7032154" y="4611488"/>
            <a:ext cx="216379" cy="828140"/>
          </a:xfrm>
          <a:prstGeom prst="straightConnector1">
            <a:avLst/>
          </a:prstGeom>
          <a:noFill/>
          <a:ln w="25400" cap="flat" cmpd="sng" algn="ctr">
            <a:solidFill>
              <a:schemeClr val="bg1">
                <a:lumMod val="65000"/>
              </a:schemeClr>
            </a:solidFill>
            <a:prstDash val="solid"/>
            <a:round/>
            <a:headEnd type="oval" w="med" len="med"/>
            <a:tailEnd type="triangle" w="med" len="med"/>
          </a:ln>
          <a:effec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7E13D6-21F0-4929-8192-1379AA01F848}"/>
                  </a:ext>
                </a:extLst>
              </p:cNvPr>
              <p:cNvSpPr txBox="1"/>
              <p:nvPr/>
            </p:nvSpPr>
            <p:spPr>
              <a:xfrm>
                <a:off x="6158893" y="5036531"/>
                <a:ext cx="12335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𝛿</m:t>
                          </m:r>
                        </m:e>
                      </m:d>
                    </m:oMath>
                  </m:oMathPara>
                </a14:m>
                <a:endParaRPr lang="en-SE" dirty="0"/>
              </a:p>
            </p:txBody>
          </p:sp>
        </mc:Choice>
        <mc:Fallback xmlns="">
          <p:sp>
            <p:nvSpPr>
              <p:cNvPr id="32" name="TextBox 31">
                <a:extLst>
                  <a:ext uri="{FF2B5EF4-FFF2-40B4-BE49-F238E27FC236}">
                    <a16:creationId xmlns:a16="http://schemas.microsoft.com/office/drawing/2014/main" id="{FC7E13D6-21F0-4929-8192-1379AA01F848}"/>
                  </a:ext>
                </a:extLst>
              </p:cNvPr>
              <p:cNvSpPr txBox="1">
                <a:spLocks noRot="1" noChangeAspect="1" noMove="1" noResize="1" noEditPoints="1" noAdjustHandles="1" noChangeArrowheads="1" noChangeShapeType="1" noTextEdit="1"/>
              </p:cNvSpPr>
              <p:nvPr/>
            </p:nvSpPr>
            <p:spPr>
              <a:xfrm>
                <a:off x="6158893" y="5036531"/>
                <a:ext cx="1233510" cy="369332"/>
              </a:xfrm>
              <a:prstGeom prst="rect">
                <a:avLst/>
              </a:prstGeom>
              <a:blipFill>
                <a:blip r:embed="rId7"/>
                <a:stretch>
                  <a:fillRect b="-1147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4B9553-6D7E-4917-8F0A-E10AE796D8C2}"/>
                  </a:ext>
                </a:extLst>
              </p:cNvPr>
              <p:cNvSpPr txBox="1"/>
              <p:nvPr/>
            </p:nvSpPr>
            <p:spPr>
              <a:xfrm>
                <a:off x="6722866" y="4334170"/>
                <a:ext cx="1233510" cy="383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oMath>
                  </m:oMathPara>
                </a14:m>
                <a:endParaRPr lang="en-SE" dirty="0"/>
              </a:p>
            </p:txBody>
          </p:sp>
        </mc:Choice>
        <mc:Fallback xmlns="">
          <p:sp>
            <p:nvSpPr>
              <p:cNvPr id="33" name="TextBox 32">
                <a:extLst>
                  <a:ext uri="{FF2B5EF4-FFF2-40B4-BE49-F238E27FC236}">
                    <a16:creationId xmlns:a16="http://schemas.microsoft.com/office/drawing/2014/main" id="{DB4B9553-6D7E-4917-8F0A-E10AE796D8C2}"/>
                  </a:ext>
                </a:extLst>
              </p:cNvPr>
              <p:cNvSpPr txBox="1">
                <a:spLocks noRot="1" noChangeAspect="1" noMove="1" noResize="1" noEditPoints="1" noAdjustHandles="1" noChangeArrowheads="1" noChangeShapeType="1" noTextEdit="1"/>
              </p:cNvSpPr>
              <p:nvPr/>
            </p:nvSpPr>
            <p:spPr>
              <a:xfrm>
                <a:off x="6722866" y="4334170"/>
                <a:ext cx="1233510" cy="383118"/>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4419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p:txBody>
          <a:bodyPr/>
          <a:lstStyle/>
          <a:p>
            <a:r>
              <a:rPr lang="en-US" sz="3600" dirty="0"/>
              <a:t>Recall: Cross-Entropy Loss for Multi-Class Classification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b>
                            <m:r>
                              <a:rPr lang="en-US" b="0" i="1" smtClean="0">
                                <a:latin typeface="Cambria Math" panose="02040503050406030204" pitchFamily="18" charset="0"/>
                              </a:rPr>
                              <m:t>𝑦</m:t>
                            </m:r>
                          </m:sub>
                        </m:sSub>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xmlns="">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Explicitly try to change label to a particular target class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oMath>
                </a14:m>
                <a:endParaRPr lang="en-US" b="0" dirty="0"/>
              </a:p>
              <a:p>
                <a:r>
                  <a:rPr lang="en-US" dirty="0"/>
                  <a:t>Recall Cross-Entropy loss from “L3 Intro to ML”:</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r>
                  <a:rPr lang="en-US" dirty="0"/>
                  <a:t>The maximization problem aims to maximize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b="0" dirty="0"/>
                  <a:t>, and</a:t>
                </a:r>
                <a:r>
                  <a:rPr lang="en-US" dirty="0"/>
                  <a:t> minimize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sub>
                    </m:sSub>
                  </m:oMath>
                </a14:m>
                <a:r>
                  <a:rPr lang="en-US" dirty="0"/>
                  <a:t> of the true class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i="1">
                            <a:latin typeface="Cambria Math" panose="02040503050406030204" pitchFamily="18" charset="0"/>
                          </a:rPr>
                          <m:t>)</m:t>
                        </m:r>
                      </m:e>
                    </m:func>
                  </m:oMath>
                </a14:m>
                <a:endParaRPr lang="en-US" b="0" dirty="0"/>
              </a:p>
              <a:p>
                <a:r>
                  <a:rPr lang="en-US" dirty="0"/>
                  <a:t>An alternative is to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and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the other classes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r>
                          <a:rPr lang="en-US" i="1">
                            <a:latin typeface="Cambria Math" panose="02040503050406030204" pitchFamily="18" charset="0"/>
                          </a:rPr>
                          <m:t>)</m:t>
                        </m:r>
                      </m:e>
                    </m:func>
                  </m:oMath>
                </a14:m>
                <a:endParaRPr lang="en-US" dirty="0"/>
              </a:p>
              <a:p>
                <a:r>
                  <a:rPr lang="en-US" dirty="0"/>
                  <a:t>(We are optimizing the logits at the last linear layer before applying the SoftMax operator. Since SoftMax is a monotonically-increasing function, removing it does not affect the solution of </a:t>
                </a:r>
                <a14:m>
                  <m:oMath xmlns:m="http://schemas.openxmlformats.org/officeDocument/2006/math">
                    <m:r>
                      <a:rPr lang="en-US" i="1" smtClean="0">
                        <a:latin typeface="Cambria Math" panose="02040503050406030204" pitchFamily="18" charset="0"/>
                      </a:rPr>
                      <m:t>𝛿</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399" r="-5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04660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rgbClr val="0000FF"/>
                    </a:solidFill>
                  </a:rPr>
                  <a:t>2. Formal verification via combinatorial optimization</a:t>
                </a:r>
              </a:p>
              <a:p>
                <a:pPr lvl="1"/>
                <a:r>
                  <a:rPr lang="en-US" sz="2400" dirty="0">
                    <a:solidFill>
                      <a:srgbClr val="0000FF"/>
                    </a:solidFill>
                  </a:rPr>
                  <a:t>Exactly solve objective</a:t>
                </a:r>
              </a:p>
              <a:p>
                <a:r>
                  <a:rPr lang="en-US" sz="2800" dirty="0">
                    <a:solidFill>
                      <a:schemeClr val="bg1">
                        <a:lumMod val="85000"/>
                      </a:schemeClr>
                    </a:solidFill>
                  </a:rPr>
                  <a:t>3. Formal verification via convex relaxation </a:t>
                </a:r>
              </a:p>
              <a:p>
                <a:pPr lvl="1"/>
                <a:r>
                  <a:rPr lang="en-US" sz="2400" dirty="0">
                    <a:solidFill>
                      <a:schemeClr val="bg1">
                        <a:lumMod val="85000"/>
                      </a:schemeClr>
                    </a:solidFill>
                  </a:rPr>
                  <a:t>Upper bound on objective</a:t>
                </a:r>
                <a:endParaRPr lang="en-SE" sz="2400" dirty="0">
                  <a:solidFill>
                    <a:schemeClr val="bg1">
                      <a:lumMod val="85000"/>
                    </a:schemeClr>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9" name="Picture 8">
            <a:extLst>
              <a:ext uri="{FF2B5EF4-FFF2-40B4-BE49-F238E27FC236}">
                <a16:creationId xmlns:a16="http://schemas.microsoft.com/office/drawing/2014/main" id="{8F27BD0D-4F3B-4013-96A5-2DCDE9156663}"/>
              </a:ext>
            </a:extLst>
          </p:cNvPr>
          <p:cNvPicPr>
            <a:picLocks noChangeAspect="1"/>
          </p:cNvPicPr>
          <p:nvPr/>
        </p:nvPicPr>
        <p:blipFill>
          <a:blip r:embed="rId3"/>
          <a:stretch>
            <a:fillRect/>
          </a:stretch>
        </p:blipFill>
        <p:spPr>
          <a:xfrm>
            <a:off x="1547664" y="3717032"/>
            <a:ext cx="4689112" cy="3057478"/>
          </a:xfrm>
          <a:prstGeom prst="rect">
            <a:avLst/>
          </a:prstGeom>
        </p:spPr>
      </p:pic>
    </p:spTree>
    <p:extLst>
      <p:ext uri="{BB962C8B-B14F-4D97-AF65-F5344CB8AC3E}">
        <p14:creationId xmlns:p14="http://schemas.microsoft.com/office/powerpoint/2010/main" val="164597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02AC-9A2D-4A38-AF39-FD56C7E8CAC3}"/>
              </a:ext>
            </a:extLst>
          </p:cNvPr>
          <p:cNvSpPr>
            <a:spLocks noGrp="1"/>
          </p:cNvSpPr>
          <p:nvPr>
            <p:ph type="title"/>
          </p:nvPr>
        </p:nvSpPr>
        <p:spPr/>
        <p:txBody>
          <a:bodyPr/>
          <a:lstStyle/>
          <a:p>
            <a:r>
              <a:rPr lang="en-US" sz="3600" dirty="0"/>
              <a:t>Exact Combinatorial Optimization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CFA271-F4E1-4D5A-B8E9-0F4846BFA650}"/>
                  </a:ext>
                </a:extLst>
              </p:cNvPr>
              <p:cNvSpPr>
                <a:spLocks noGrp="1"/>
              </p:cNvSpPr>
              <p:nvPr>
                <p:ph idx="1"/>
              </p:nvPr>
            </p:nvSpPr>
            <p:spPr>
              <a:xfrm>
                <a:off x="457200" y="1295400"/>
                <a:ext cx="8229600" cy="5661992"/>
              </a:xfrm>
            </p:spPr>
            <p:txBody>
              <a:bodyPr>
                <a:normAutofit fontScale="55000" lnSpcReduction="20000"/>
              </a:bodyPr>
              <a:lstStyle/>
              <a:p>
                <a:r>
                  <a:rPr lang="en-US" dirty="0"/>
                  <a:t>Consider a </a:t>
                </a:r>
                <a:r>
                  <a:rPr lang="en-US" dirty="0" err="1"/>
                  <a:t>ReLU</a:t>
                </a:r>
                <a:r>
                  <a:rPr lang="en-US" dirty="0"/>
                  <a:t>-based </a:t>
                </a:r>
                <a14:m>
                  <m:oMath xmlns:m="http://schemas.openxmlformats.org/officeDocument/2006/math">
                    <m:r>
                      <a:rPr lang="en-US" i="1">
                        <a:latin typeface="Cambria Math" panose="02040503050406030204" pitchFamily="18" charset="0"/>
                      </a:rPr>
                      <m:t>𝑑</m:t>
                    </m:r>
                    <m:r>
                      <m:rPr>
                        <m:nor/>
                      </m:rPr>
                      <a:rPr lang="en-US" dirty="0"/>
                      <m:t>−</m:t>
                    </m:r>
                    <m:r>
                      <m:rPr>
                        <m:nor/>
                      </m:rPr>
                      <a:rPr lang="en-US" dirty="0"/>
                      <m:t>layer</m:t>
                    </m:r>
                  </m:oMath>
                </a14:m>
                <a:r>
                  <a:rPr lang="en-US" dirty="0"/>
                  <a:t> feedforward NN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𝑥</m:t>
                            </m:r>
                          </m:e>
                        </m:d>
                      </m:sub>
                    </m:sSub>
                  </m:oMath>
                </a14:m>
                <a:r>
                  <a:rPr lang="en-US" dirty="0"/>
                  <a:t>, defined by: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𝑑</m:t>
                        </m:r>
                      </m:sub>
                    </m:sSub>
                  </m:oMath>
                </a14:m>
                <a:r>
                  <a:rPr lang="en-US" dirty="0"/>
                  <a:t>, where params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r>
                      <a:rPr lang="en-US" i="1">
                        <a:latin typeface="Cambria Math" panose="02040503050406030204" pitchFamily="18" charset="0"/>
                      </a:rPr>
                      <m:t>}</m:t>
                    </m:r>
                  </m:oMath>
                </a14:m>
                <a:endParaRPr lang="en-US" dirty="0"/>
              </a:p>
              <a:p>
                <a:r>
                  <a:rPr lang="en-US" dirty="0"/>
                  <a:t>Targeted attack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denotes the unit basis, i.e., a vector with a </a:t>
                </a:r>
                <a14:m>
                  <m:oMath xmlns:m="http://schemas.openxmlformats.org/officeDocument/2006/math">
                    <m:r>
                      <a:rPr lang="en-US" b="0" i="1" dirty="0" smtClean="0">
                        <a:latin typeface="Cambria Math" panose="02040503050406030204" pitchFamily="18" charset="0"/>
                      </a:rPr>
                      <m:t>1</m:t>
                    </m:r>
                  </m:oMath>
                </a14:m>
                <a:r>
                  <a:rPr lang="en-US" dirty="0"/>
                  <a:t> in the </a:t>
                </a:r>
                <a:r>
                  <a:rPr lang="en-US" dirty="0" err="1"/>
                  <a:t>i-th</a:t>
                </a:r>
                <a:r>
                  <a:rPr lang="en-US" dirty="0"/>
                  <a:t> position and </a:t>
                </a:r>
                <a14:m>
                  <m:oMath xmlns:m="http://schemas.openxmlformats.org/officeDocument/2006/math">
                    <m:r>
                      <a:rPr lang="en-US" b="0" i="1" dirty="0" smtClean="0">
                        <a:latin typeface="Cambria Math" panose="02040503050406030204" pitchFamily="18" charset="0"/>
                      </a:rPr>
                      <m:t>0</m:t>
                    </m:r>
                  </m:oMath>
                </a14:m>
                <a:r>
                  <a:rPr lang="en-US" dirty="0"/>
                  <a:t>s everywhere else; and where we removed the explicit </a:t>
                </a:r>
                <a14:m>
                  <m:oMath xmlns:m="http://schemas.openxmlformats.org/officeDocument/2006/math">
                    <m:r>
                      <a:rPr lang="en-US" b="0" i="1" smtClean="0">
                        <a:latin typeface="Cambria Math" panose="02040503050406030204" pitchFamily="18" charset="0"/>
                      </a:rPr>
                      <m:t>𝛿</m:t>
                    </m:r>
                  </m:oMath>
                </a14:m>
                <a:r>
                  <a:rPr lang="en-US" dirty="0"/>
                  <a:t> term in favor of a constraint that simply requires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dirty="0"/>
                  <a:t> (the input to the first layer), to be within </a:t>
                </a:r>
                <a14:m>
                  <m:oMath xmlns:m="http://schemas.openxmlformats.org/officeDocument/2006/math">
                    <m:r>
                      <a:rPr lang="en-US" i="1" dirty="0" smtClean="0">
                        <a:latin typeface="Cambria Math" panose="02040503050406030204" pitchFamily="18" charset="0"/>
                      </a:rPr>
                      <m:t>𝜖</m:t>
                    </m:r>
                  </m:oMath>
                </a14:m>
                <a:r>
                  <a:rPr lang="en-US" dirty="0"/>
                  <a:t> of </a:t>
                </a:r>
                <a14:m>
                  <m:oMath xmlns:m="http://schemas.openxmlformats.org/officeDocument/2006/math">
                    <m:r>
                      <a:rPr lang="en-US" i="1" dirty="0" smtClean="0">
                        <a:latin typeface="Cambria Math" panose="02040503050406030204" pitchFamily="18" charset="0"/>
                      </a:rPr>
                      <m:t>𝑥</m:t>
                    </m:r>
                  </m:oMath>
                </a14:m>
                <a:r>
                  <a:rPr lang="en-US" dirty="0"/>
                  <a:t>. </a:t>
                </a:r>
              </a:p>
              <a:p>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r>
                  <a:rPr lang="en-US" dirty="0"/>
                  <a:t>. The objective function is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b="0" i="1" smtClean="0">
                                      <a:latin typeface="Cambria Math" panose="02040503050406030204" pitchFamily="18" charset="0"/>
                                    </a:rPr>
                                    <m:t> </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endParaRPr lang="en-US" dirty="0"/>
              </a:p>
              <a:p>
                <a:pPr lvl="1"/>
                <a:r>
                  <a:rPr lang="en-US" dirty="0"/>
                  <a:t>Minimizing this objective function: try to increase the logit </a:t>
                </a:r>
                <a14:m>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sub>
                    </m:sSub>
                  </m:oMath>
                </a14:m>
                <a:r>
                  <a:rPr lang="en-US" dirty="0"/>
                  <a:t>and decrease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B7CFA271-F4E1-4D5A-B8E9-0F4846BFA650}"/>
                  </a:ext>
                </a:extLst>
              </p:cNvPr>
              <p:cNvSpPr>
                <a:spLocks noGrp="1" noRot="1" noChangeAspect="1" noMove="1" noResize="1" noEditPoints="1" noAdjustHandles="1" noChangeArrowheads="1" noChangeShapeType="1" noTextEdit="1"/>
              </p:cNvSpPr>
              <p:nvPr>
                <p:ph idx="1"/>
              </p:nvPr>
            </p:nvSpPr>
            <p:spPr>
              <a:xfrm>
                <a:off x="457200" y="1295400"/>
                <a:ext cx="8229600" cy="5661992"/>
              </a:xfrm>
              <a:blipFill>
                <a:blip r:embed="rId3"/>
                <a:stretch>
                  <a:fillRect l="-444" t="-1401"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D0428-A77F-450D-BB7F-5669DD1084D1}"/>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401698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8F9-C560-43AB-BA5C-6B2EC32E01AF}"/>
              </a:ext>
            </a:extLst>
          </p:cNvPr>
          <p:cNvSpPr>
            <a:spLocks noGrp="1"/>
          </p:cNvSpPr>
          <p:nvPr>
            <p:ph type="title"/>
          </p:nvPr>
        </p:nvSpPr>
        <p:spPr/>
        <p:txBody>
          <a:bodyPr/>
          <a:lstStyle/>
          <a:p>
            <a:r>
              <a:rPr lang="en-US" dirty="0"/>
              <a:t>Solving the Combinatorial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BA918E-9AB7-496A-B2C1-DADB467E5A85}"/>
                  </a:ext>
                </a:extLst>
              </p:cNvPr>
              <p:cNvSpPr>
                <a:spLocks noGrp="1"/>
              </p:cNvSpPr>
              <p:nvPr>
                <p:ph idx="1"/>
              </p:nvPr>
            </p:nvSpPr>
            <p:spPr/>
            <p:txBody>
              <a:bodyPr>
                <a:normAutofit fontScale="92500" lnSpcReduction="10000"/>
              </a:bodyPr>
              <a:lstStyle/>
              <a:p>
                <a:r>
                  <a:rPr lang="en-US" dirty="0"/>
                  <a:t>The optimization formulation of an adversarial attack can be written as an binary mixed Integer Linear Program (ILP) or a Satisfiability Modulo Theories (SMT) problem</a:t>
                </a:r>
              </a:p>
              <a:p>
                <a:r>
                  <a:rPr lang="en-US" dirty="0"/>
                  <a:t>In practice, off-the-shelf solvers (CPLEX, </a:t>
                </a:r>
                <a:r>
                  <a:rPr lang="en-US" dirty="0" err="1"/>
                  <a:t>Gurobi</a:t>
                </a:r>
                <a:r>
                  <a:rPr lang="en-US" dirty="0"/>
                  <a:t>, </a:t>
                </a:r>
                <a:r>
                  <a:rPr lang="en-US" dirty="0" err="1"/>
                  <a:t>etc</a:t>
                </a:r>
                <a:r>
                  <a:rPr lang="en-US" dirty="0"/>
                  <a:t>) can scale to ~100 hidden units, but size depends heavily on problem structure (including, </a:t>
                </a:r>
                <a:r>
                  <a:rPr lang="en-US" dirty="0" err="1"/>
                  <a:t>e.g</a:t>
                </a:r>
                <a:r>
                  <a:rPr lang="en-US" dirty="0"/>
                  <a:t>, the size of </a:t>
                </a:r>
                <a14:m>
                  <m:oMath xmlns:m="http://schemas.openxmlformats.org/officeDocument/2006/math">
                    <m:r>
                      <a:rPr lang="en-US" b="0" i="1" smtClean="0">
                        <a:latin typeface="Cambria Math" panose="02040503050406030204" pitchFamily="18" charset="0"/>
                      </a:rPr>
                      <m:t>𝜖</m:t>
                    </m:r>
                  </m:oMath>
                </a14:m>
                <a:r>
                  <a:rPr lang="en-US" dirty="0"/>
                  <a:t>)</a:t>
                </a:r>
              </a:p>
              <a:p>
                <a:r>
                  <a:rPr lang="en-US" dirty="0"/>
                  <a:t>One of the key aspects of finding an efficient solution is to provide tight bounds on the pre-</a:t>
                </a:r>
                <a:r>
                  <a:rPr lang="en-US" dirty="0" err="1"/>
                  <a:t>ReLU</a:t>
                </a:r>
                <a:r>
                  <a:rPr lang="en-US" dirty="0"/>
                  <a:t> activations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ACBA918E-9AB7-496A-B2C1-DADB467E5A85}"/>
                  </a:ext>
                </a:extLst>
              </p:cNvPr>
              <p:cNvSpPr>
                <a:spLocks noGrp="1" noRot="1" noChangeAspect="1" noMove="1" noResize="1" noEditPoints="1" noAdjustHandles="1" noChangeArrowheads="1" noChangeShapeType="1" noTextEdit="1"/>
              </p:cNvSpPr>
              <p:nvPr>
                <p:ph idx="1"/>
              </p:nvPr>
            </p:nvSpPr>
            <p:spPr>
              <a:blipFill>
                <a:blip r:embed="rId2"/>
                <a:stretch>
                  <a:fillRect l="-1481" t="-2509" r="-2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A94355-2FF8-4981-BE8E-A385137B346D}"/>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21404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C62C-4C3A-4E4B-8910-00E63D1FEAE0}"/>
              </a:ext>
            </a:extLst>
          </p:cNvPr>
          <p:cNvSpPr>
            <a:spLocks noGrp="1"/>
          </p:cNvSpPr>
          <p:nvPr>
            <p:ph type="title"/>
          </p:nvPr>
        </p:nvSpPr>
        <p:spPr/>
        <p:txBody>
          <a:bodyPr/>
          <a:lstStyle/>
          <a:p>
            <a:r>
              <a:rPr lang="en-US" dirty="0"/>
              <a:t>Encoding </a:t>
            </a:r>
            <a:r>
              <a:rPr lang="en-US" dirty="0" err="1"/>
              <a:t>ReLU</a:t>
            </a:r>
            <a:r>
              <a:rPr lang="en-US" dirty="0"/>
              <a:t> w. ILP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4F4CA8-D7B7-4DFC-B01D-D09E8760AB14}"/>
                  </a:ext>
                </a:extLst>
              </p:cNvPr>
              <p:cNvSpPr>
                <a:spLocks noGrp="1"/>
              </p:cNvSpPr>
              <p:nvPr>
                <p:ph idx="1"/>
              </p:nvPr>
            </p:nvSpPr>
            <p:spPr>
              <a:xfrm>
                <a:off x="457200" y="1295399"/>
                <a:ext cx="8229600" cy="1669717"/>
              </a:xfrm>
            </p:spPr>
            <p:txBody>
              <a:bodyPr>
                <a:normAutofit fontScale="70000" lnSpcReduction="20000"/>
              </a:bodyPr>
              <a:lstStyle/>
              <a:p>
                <a:r>
                  <a:rPr lang="en-US" b="0" dirty="0" err="1"/>
                  <a:t>ReLU</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r>
                  <a:rPr lang="en-US" dirty="0"/>
                  <a:t>Linearization: we introduce a vector of binary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with same size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A vector inequality constraint is applied elementwise to the vector</a:t>
                </a:r>
              </a:p>
              <a:p>
                <a:r>
                  <a:rPr lang="en-US" dirty="0"/>
                  <a:t>Proof that the set of constraints on the left encodes the </a:t>
                </a:r>
                <a:r>
                  <a:rPr lang="en-US" dirty="0" err="1"/>
                  <a:t>ReLU</a:t>
                </a:r>
                <a:r>
                  <a:rPr lang="en-US" dirty="0"/>
                  <a:t>:</a:t>
                </a:r>
              </a:p>
              <a:p>
                <a:endParaRPr lang="en-SE" dirty="0"/>
              </a:p>
            </p:txBody>
          </p:sp>
        </mc:Choice>
        <mc:Fallback xmlns="">
          <p:sp>
            <p:nvSpPr>
              <p:cNvPr id="3" name="Content Placeholder 2">
                <a:extLst>
                  <a:ext uri="{FF2B5EF4-FFF2-40B4-BE49-F238E27FC236}">
                    <a16:creationId xmlns:a16="http://schemas.microsoft.com/office/drawing/2014/main" id="{AB4F4CA8-D7B7-4DFC-B01D-D09E8760AB14}"/>
                  </a:ext>
                </a:extLst>
              </p:cNvPr>
              <p:cNvSpPr>
                <a:spLocks noGrp="1" noRot="1" noChangeAspect="1" noMove="1" noResize="1" noEditPoints="1" noAdjustHandles="1" noChangeArrowheads="1" noChangeShapeType="1" noTextEdit="1"/>
              </p:cNvSpPr>
              <p:nvPr>
                <p:ph idx="1"/>
              </p:nvPr>
            </p:nvSpPr>
            <p:spPr>
              <a:xfrm>
                <a:off x="457200" y="1295399"/>
                <a:ext cx="8229600" cy="1669717"/>
              </a:xfrm>
              <a:blipFill>
                <a:blip r:embed="rId2"/>
                <a:stretch>
                  <a:fillRect l="-815" t="-5839" r="-1111" b="-1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D080B7-0F9C-490F-85C7-B9717D0AE29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C769D4-35DF-462B-B723-C04FC493D5C7}"/>
                  </a:ext>
                </a:extLst>
              </p:cNvPr>
              <p:cNvSpPr txBox="1"/>
              <p:nvPr/>
            </p:nvSpPr>
            <p:spPr>
              <a:xfrm>
                <a:off x="179512" y="3961069"/>
                <a:ext cx="3043303" cy="149444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oMath>
                  </m:oMathPara>
                </a14:m>
                <a:endParaRPr lang="en-SE"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oMath>
                  </m:oMathPara>
                </a14:m>
                <a:endParaRPr lang="en-SE" dirty="0"/>
              </a:p>
            </p:txBody>
          </p:sp>
        </mc:Choice>
        <mc:Fallback xmlns="">
          <p:sp>
            <p:nvSpPr>
              <p:cNvPr id="7" name="TextBox 6">
                <a:extLst>
                  <a:ext uri="{FF2B5EF4-FFF2-40B4-BE49-F238E27FC236}">
                    <a16:creationId xmlns:a16="http://schemas.microsoft.com/office/drawing/2014/main" id="{1CC769D4-35DF-462B-B723-C04FC493D5C7}"/>
                  </a:ext>
                </a:extLst>
              </p:cNvPr>
              <p:cNvSpPr txBox="1">
                <a:spLocks noRot="1" noChangeAspect="1" noMove="1" noResize="1" noEditPoints="1" noAdjustHandles="1" noChangeArrowheads="1" noChangeShapeType="1" noTextEdit="1"/>
              </p:cNvSpPr>
              <p:nvPr/>
            </p:nvSpPr>
            <p:spPr>
              <a:xfrm>
                <a:off x="179512" y="3961069"/>
                <a:ext cx="3043303" cy="1494448"/>
              </a:xfrm>
              <a:prstGeom prst="rect">
                <a:avLst/>
              </a:prstGeom>
              <a:blipFill>
                <a:blip r:embed="rId3"/>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4969B6-1C6B-48C0-96EB-F142F14D86FE}"/>
                  </a:ext>
                </a:extLst>
              </p:cNvPr>
              <p:cNvSpPr txBox="1"/>
              <p:nvPr/>
            </p:nvSpPr>
            <p:spPr>
              <a:xfrm>
                <a:off x="4283968" y="2909005"/>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SE" dirty="0"/>
              </a:p>
            </p:txBody>
          </p:sp>
        </mc:Choice>
        <mc:Fallback xmlns="">
          <p:sp>
            <p:nvSpPr>
              <p:cNvPr id="8" name="TextBox 7">
                <a:extLst>
                  <a:ext uri="{FF2B5EF4-FFF2-40B4-BE49-F238E27FC236}">
                    <a16:creationId xmlns:a16="http://schemas.microsoft.com/office/drawing/2014/main" id="{574969B6-1C6B-48C0-96EB-F142F14D86FE}"/>
                  </a:ext>
                </a:extLst>
              </p:cNvPr>
              <p:cNvSpPr txBox="1">
                <a:spLocks noRot="1" noChangeAspect="1" noMove="1" noResize="1" noEditPoints="1" noAdjustHandles="1" noChangeArrowheads="1" noChangeShapeType="1" noTextEdit="1"/>
              </p:cNvSpPr>
              <p:nvPr/>
            </p:nvSpPr>
            <p:spPr>
              <a:xfrm>
                <a:off x="4283968" y="2909005"/>
                <a:ext cx="2213902" cy="1200329"/>
              </a:xfrm>
              <a:prstGeom prst="rect">
                <a:avLst/>
              </a:prstGeom>
              <a:blipFill>
                <a:blip r:embed="rId4"/>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1D035A5-F1F2-45D1-805E-7EBF82E1E209}"/>
                  </a:ext>
                </a:extLst>
              </p:cNvPr>
              <p:cNvSpPr txBox="1"/>
              <p:nvPr/>
            </p:nvSpPr>
            <p:spPr>
              <a:xfrm>
                <a:off x="4283969" y="5019602"/>
                <a:ext cx="2213902" cy="120032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b="0" dirty="0">
                  <a:solidFill>
                    <a:srgbClr val="FF0000"/>
                  </a:solidFill>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0≥</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+1</m:t>
                          </m:r>
                        </m:sub>
                      </m:sSub>
                    </m:oMath>
                  </m:oMathPara>
                </a14:m>
                <a:endParaRPr lang="en-US"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𝑖</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m:t>
                          </m:r>
                        </m:sub>
                      </m:sSub>
                    </m:oMath>
                  </m:oMathPara>
                </a14:m>
                <a:endParaRPr lang="en-SE" dirty="0">
                  <a:solidFill>
                    <a:srgbClr val="FF0000"/>
                  </a:solidFill>
                </a:endParaRPr>
              </a:p>
            </p:txBody>
          </p:sp>
        </mc:Choice>
        <mc:Fallback xmlns="">
          <p:sp>
            <p:nvSpPr>
              <p:cNvPr id="13" name="TextBox 12">
                <a:extLst>
                  <a:ext uri="{FF2B5EF4-FFF2-40B4-BE49-F238E27FC236}">
                    <a16:creationId xmlns:a16="http://schemas.microsoft.com/office/drawing/2014/main" id="{31D035A5-F1F2-45D1-805E-7EBF82E1E209}"/>
                  </a:ext>
                </a:extLst>
              </p:cNvPr>
              <p:cNvSpPr txBox="1">
                <a:spLocks noRot="1" noChangeAspect="1" noMove="1" noResize="1" noEditPoints="1" noAdjustHandles="1" noChangeArrowheads="1" noChangeShapeType="1" noTextEdit="1"/>
              </p:cNvSpPr>
              <p:nvPr/>
            </p:nvSpPr>
            <p:spPr>
              <a:xfrm>
                <a:off x="4283969" y="5019602"/>
                <a:ext cx="2213902" cy="1200329"/>
              </a:xfrm>
              <a:prstGeom prst="rect">
                <a:avLst/>
              </a:prstGeom>
              <a:blipFill>
                <a:blip r:embed="rId5"/>
                <a:stretch>
                  <a:fillRect/>
                </a:stretch>
              </a:blipFill>
              <a:ln>
                <a:solidFill>
                  <a:schemeClr val="tx1"/>
                </a:solidFill>
              </a:ln>
            </p:spPr>
            <p:txBody>
              <a:bodyPr/>
              <a:lstStyle/>
              <a:p>
                <a:r>
                  <a:rPr lang="en-SE">
                    <a:noFill/>
                  </a:rPr>
                  <a:t> </a:t>
                </a:r>
              </a:p>
            </p:txBody>
          </p:sp>
        </mc:Fallback>
      </mc:AlternateContent>
      <p:cxnSp>
        <p:nvCxnSpPr>
          <p:cNvPr id="20" name="Connector: Elbow 19">
            <a:extLst>
              <a:ext uri="{FF2B5EF4-FFF2-40B4-BE49-F238E27FC236}">
                <a16:creationId xmlns:a16="http://schemas.microsoft.com/office/drawing/2014/main" id="{4931DB00-A39B-4897-B293-D6A906BA008E}"/>
              </a:ext>
            </a:extLst>
          </p:cNvPr>
          <p:cNvCxnSpPr>
            <a:cxnSpLocks/>
            <a:endCxn id="8" idx="1"/>
          </p:cNvCxnSpPr>
          <p:nvPr/>
        </p:nvCxnSpPr>
        <p:spPr bwMode="auto">
          <a:xfrm flipV="1">
            <a:off x="3258817" y="3509170"/>
            <a:ext cx="1025151" cy="85593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22" name="Connector: Elbow 21">
            <a:extLst>
              <a:ext uri="{FF2B5EF4-FFF2-40B4-BE49-F238E27FC236}">
                <a16:creationId xmlns:a16="http://schemas.microsoft.com/office/drawing/2014/main" id="{51F40591-CB96-403C-A65D-A0037371BAD7}"/>
              </a:ext>
            </a:extLst>
          </p:cNvPr>
          <p:cNvCxnSpPr>
            <a:cxnSpLocks/>
            <a:endCxn id="13" idx="1"/>
          </p:cNvCxnSpPr>
          <p:nvPr/>
        </p:nvCxnSpPr>
        <p:spPr bwMode="auto">
          <a:xfrm>
            <a:off x="3222815" y="4941170"/>
            <a:ext cx="1061154" cy="678597"/>
          </a:xfrm>
          <a:prstGeom prst="bentConnector3">
            <a:avLst>
              <a:gd name="adj1" fmla="val 50000"/>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A42982-50F1-4327-A04B-71B5EAA8BC9F}"/>
                  </a:ext>
                </a:extLst>
              </p:cNvPr>
              <p:cNvSpPr txBox="1"/>
              <p:nvPr/>
            </p:nvSpPr>
            <p:spPr>
              <a:xfrm>
                <a:off x="2702450" y="2965120"/>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m:oMathPara>
                </a14:m>
                <a:endParaRPr lang="en-SE" dirty="0"/>
              </a:p>
            </p:txBody>
          </p:sp>
        </mc:Choice>
        <mc:Fallback xmlns="">
          <p:sp>
            <p:nvSpPr>
              <p:cNvPr id="28" name="TextBox 27">
                <a:extLst>
                  <a:ext uri="{FF2B5EF4-FFF2-40B4-BE49-F238E27FC236}">
                    <a16:creationId xmlns:a16="http://schemas.microsoft.com/office/drawing/2014/main" id="{F8A42982-50F1-4327-A04B-71B5EAA8BC9F}"/>
                  </a:ext>
                </a:extLst>
              </p:cNvPr>
              <p:cNvSpPr txBox="1">
                <a:spLocks noRot="1" noChangeAspect="1" noMove="1" noResize="1" noEditPoints="1" noAdjustHandles="1" noChangeArrowheads="1" noChangeShapeType="1" noTextEdit="1"/>
              </p:cNvSpPr>
              <p:nvPr/>
            </p:nvSpPr>
            <p:spPr>
              <a:xfrm>
                <a:off x="2702450" y="2965120"/>
                <a:ext cx="1692897" cy="639983"/>
              </a:xfrm>
              <a:prstGeom prst="rect">
                <a:avLst/>
              </a:prstGeom>
              <a:blipFill>
                <a:blip r:embed="rId6"/>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0D6CE82-F2BD-4AAD-AE3E-171AB05F11CE}"/>
                  </a:ext>
                </a:extLst>
              </p:cNvPr>
              <p:cNvSpPr txBox="1"/>
              <p:nvPr/>
            </p:nvSpPr>
            <p:spPr>
              <a:xfrm>
                <a:off x="6934200" y="3324503"/>
                <a:ext cx="1851020"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m:oMathPara>
                </a14:m>
                <a:endParaRPr lang="en-US"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90D6CE82-F2BD-4AAD-AE3E-171AB05F11CE}"/>
                  </a:ext>
                </a:extLst>
              </p:cNvPr>
              <p:cNvSpPr txBox="1">
                <a:spLocks noRot="1" noChangeAspect="1" noMove="1" noResize="1" noEditPoints="1" noAdjustHandles="1" noChangeArrowheads="1" noChangeShapeType="1" noTextEdit="1"/>
              </p:cNvSpPr>
              <p:nvPr/>
            </p:nvSpPr>
            <p:spPr>
              <a:xfrm>
                <a:off x="6934200" y="3324503"/>
                <a:ext cx="1851020" cy="369332"/>
              </a:xfrm>
              <a:prstGeom prst="rect">
                <a:avLst/>
              </a:prstGeom>
              <a:blipFill>
                <a:blip r:embed="rId7"/>
                <a:stretch>
                  <a:fillRect/>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5DA0C2-D5CA-4191-99F6-30D72E162EE5}"/>
                  </a:ext>
                </a:extLst>
              </p:cNvPr>
              <p:cNvSpPr txBox="1"/>
              <p:nvPr/>
            </p:nvSpPr>
            <p:spPr>
              <a:xfrm>
                <a:off x="2699792" y="5599858"/>
                <a:ext cx="169289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&lt;0⇒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SE" dirty="0"/>
              </a:p>
            </p:txBody>
          </p:sp>
        </mc:Choice>
        <mc:Fallback xmlns="">
          <p:sp>
            <p:nvSpPr>
              <p:cNvPr id="34" name="TextBox 33">
                <a:extLst>
                  <a:ext uri="{FF2B5EF4-FFF2-40B4-BE49-F238E27FC236}">
                    <a16:creationId xmlns:a16="http://schemas.microsoft.com/office/drawing/2014/main" id="{015DA0C2-D5CA-4191-99F6-30D72E162EE5}"/>
                  </a:ext>
                </a:extLst>
              </p:cNvPr>
              <p:cNvSpPr txBox="1">
                <a:spLocks noRot="1" noChangeAspect="1" noMove="1" noResize="1" noEditPoints="1" noAdjustHandles="1" noChangeArrowheads="1" noChangeShapeType="1" noTextEdit="1"/>
              </p:cNvSpPr>
              <p:nvPr/>
            </p:nvSpPr>
            <p:spPr>
              <a:xfrm>
                <a:off x="2699792" y="5599858"/>
                <a:ext cx="1692897" cy="639983"/>
              </a:xfrm>
              <a:prstGeom prst="rect">
                <a:avLst/>
              </a:prstGeom>
              <a:blipFill>
                <a:blip r:embed="rId8"/>
                <a:stretch>
                  <a:fillRect b="-95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1993346-B572-4913-8E8E-FE30A33EF23E}"/>
                  </a:ext>
                </a:extLst>
              </p:cNvPr>
              <p:cNvSpPr txBox="1"/>
              <p:nvPr/>
            </p:nvSpPr>
            <p:spPr>
              <a:xfrm>
                <a:off x="6934200" y="5415192"/>
                <a:ext cx="106638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=0</m:t>
                      </m:r>
                    </m:oMath>
                  </m:oMathPara>
                </a14:m>
                <a:endParaRPr lang="en-US" b="0" i="1" dirty="0">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B1993346-B572-4913-8E8E-FE30A33EF23E}"/>
                  </a:ext>
                </a:extLst>
              </p:cNvPr>
              <p:cNvSpPr txBox="1">
                <a:spLocks noRot="1" noChangeAspect="1" noMove="1" noResize="1" noEditPoints="1" noAdjustHandles="1" noChangeArrowheads="1" noChangeShapeType="1" noTextEdit="1"/>
              </p:cNvSpPr>
              <p:nvPr/>
            </p:nvSpPr>
            <p:spPr>
              <a:xfrm>
                <a:off x="6934200" y="5415192"/>
                <a:ext cx="1066381" cy="369332"/>
              </a:xfrm>
              <a:prstGeom prst="rect">
                <a:avLst/>
              </a:prstGeom>
              <a:blipFill>
                <a:blip r:embed="rId9"/>
                <a:stretch>
                  <a:fillRect/>
                </a:stretch>
              </a:blipFill>
              <a:ln>
                <a:solidFill>
                  <a:schemeClr val="tx1"/>
                </a:solidFill>
              </a:ln>
            </p:spPr>
            <p:txBody>
              <a:bodyPr/>
              <a:lstStyle/>
              <a:p>
                <a:r>
                  <a:rPr lang="en-SE">
                    <a:noFill/>
                  </a:rPr>
                  <a:t> </a:t>
                </a:r>
              </a:p>
            </p:txBody>
          </p:sp>
        </mc:Fallback>
      </mc:AlternateContent>
      <p:cxnSp>
        <p:nvCxnSpPr>
          <p:cNvPr id="41" name="Straight Arrow Connector 40">
            <a:extLst>
              <a:ext uri="{FF2B5EF4-FFF2-40B4-BE49-F238E27FC236}">
                <a16:creationId xmlns:a16="http://schemas.microsoft.com/office/drawing/2014/main" id="{2164AC88-CE3F-40A3-B086-8E8A15BCB176}"/>
              </a:ext>
            </a:extLst>
          </p:cNvPr>
          <p:cNvCxnSpPr>
            <a:cxnSpLocks/>
            <a:stCxn id="8" idx="3"/>
          </p:cNvCxnSpPr>
          <p:nvPr/>
        </p:nvCxnSpPr>
        <p:spPr bwMode="auto">
          <a:xfrm>
            <a:off x="6497870" y="3509170"/>
            <a:ext cx="436330" cy="0"/>
          </a:xfrm>
          <a:prstGeom prst="straightConnector1">
            <a:avLst/>
          </a:prstGeom>
          <a:noFill/>
          <a:ln w="9525" cap="flat" cmpd="sng" algn="ctr">
            <a:solidFill>
              <a:schemeClr val="tx1"/>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F11097D4-EEC8-41C9-9BBF-0516D2DADF02}"/>
              </a:ext>
            </a:extLst>
          </p:cNvPr>
          <p:cNvCxnSpPr>
            <a:cxnSpLocks/>
          </p:cNvCxnSpPr>
          <p:nvPr/>
        </p:nvCxnSpPr>
        <p:spPr bwMode="auto">
          <a:xfrm>
            <a:off x="6497870" y="5619766"/>
            <a:ext cx="436330" cy="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0197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DE69-2F5D-441F-A3A8-A7689865584D}"/>
              </a:ext>
            </a:extLst>
          </p:cNvPr>
          <p:cNvSpPr>
            <a:spLocks noGrp="1"/>
          </p:cNvSpPr>
          <p:nvPr>
            <p:ph type="title"/>
          </p:nvPr>
        </p:nvSpPr>
        <p:spPr/>
        <p:txBody>
          <a:bodyPr/>
          <a:lstStyle/>
          <a:p>
            <a:r>
              <a:rPr lang="en-US" dirty="0"/>
              <a:t>Bound Propagation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A03EF6-0E35-44CA-9E28-65C857BDBBA6}"/>
                  </a:ext>
                </a:extLst>
              </p:cNvPr>
              <p:cNvSpPr>
                <a:spLocks noGrp="1"/>
              </p:cNvSpPr>
              <p:nvPr>
                <p:ph idx="1"/>
              </p:nvPr>
            </p:nvSpPr>
            <p:spPr>
              <a:xfrm>
                <a:off x="457200" y="1079376"/>
                <a:ext cx="8229600" cy="2421632"/>
              </a:xfrm>
            </p:spPr>
            <p:txBody>
              <a:bodyPr>
                <a:normAutofit fontScale="85000" lnSpcReduction="20000"/>
              </a:bodyPr>
              <a:lstStyle/>
              <a:p>
                <a:r>
                  <a:rPr lang="en-US" dirty="0"/>
                  <a:t>How to get the bounds at each layer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r>
                  <a:rPr lang="en-US" dirty="0"/>
                  <a:t>If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then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𝑊𝑧</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i="1">
                            <a:latin typeface="Cambria Math" panose="02040503050406030204" pitchFamily="18" charset="0"/>
                          </a:rPr>
                          <m:t>−</m:t>
                        </m:r>
                      </m:sub>
                    </m:sSub>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oMath>
                </a14:m>
                <a:endParaRPr lang="en-US" dirty="0"/>
              </a:p>
              <a:p>
                <a:pPr lvl="1"/>
                <a:r>
                  <a:rPr lang="en-US" dirty="0"/>
                  <a:t>where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𝑊</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e>
                    </m:func>
                  </m:oMath>
                </a14:m>
                <a:r>
                  <a:rPr lang="en-US" dirty="0"/>
                  <a:t>. </a:t>
                </a:r>
              </a:p>
              <a:p>
                <a:pPr lvl="1"/>
                <a:r>
                  <a:rPr lang="en-US" dirty="0"/>
                  <a:t>It is a loose bound in general, but still useful</a:t>
                </a:r>
              </a:p>
            </p:txBody>
          </p:sp>
        </mc:Choice>
        <mc:Fallback>
          <p:sp>
            <p:nvSpPr>
              <p:cNvPr id="3" name="Content Placeholder 2">
                <a:extLst>
                  <a:ext uri="{FF2B5EF4-FFF2-40B4-BE49-F238E27FC236}">
                    <a16:creationId xmlns:a16="http://schemas.microsoft.com/office/drawing/2014/main" id="{EAA03EF6-0E35-44CA-9E28-65C857BDBBA6}"/>
                  </a:ext>
                </a:extLst>
              </p:cNvPr>
              <p:cNvSpPr>
                <a:spLocks noGrp="1" noRot="1" noChangeAspect="1" noMove="1" noResize="1" noEditPoints="1" noAdjustHandles="1" noChangeArrowheads="1" noChangeShapeType="1" noTextEdit="1"/>
              </p:cNvSpPr>
              <p:nvPr>
                <p:ph idx="1"/>
              </p:nvPr>
            </p:nvSpPr>
            <p:spPr>
              <a:xfrm>
                <a:off x="457200" y="1079376"/>
                <a:ext cx="8229600" cy="2421632"/>
              </a:xfrm>
              <a:blipFill>
                <a:blip r:embed="rId3"/>
                <a:stretch>
                  <a:fillRect l="-1259" t="-57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12490D-E46C-40E8-844E-884DFE287BF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7BA93C38-C8F3-44A0-96F2-4989690B65BE}"/>
              </a:ext>
            </a:extLst>
          </p:cNvPr>
          <p:cNvPicPr>
            <a:picLocks noChangeAspect="1"/>
          </p:cNvPicPr>
          <p:nvPr/>
        </p:nvPicPr>
        <p:blipFill>
          <a:blip r:embed="rId4"/>
          <a:stretch>
            <a:fillRect/>
          </a:stretch>
        </p:blipFill>
        <p:spPr>
          <a:xfrm>
            <a:off x="1954500" y="3586436"/>
            <a:ext cx="5235000" cy="3045620"/>
          </a:xfrm>
          <a:prstGeom prst="rect">
            <a:avLst/>
          </a:prstGeom>
        </p:spPr>
      </p:pic>
    </p:spTree>
    <p:extLst>
      <p:ext uri="{BB962C8B-B14F-4D97-AF65-F5344CB8AC3E}">
        <p14:creationId xmlns:p14="http://schemas.microsoft.com/office/powerpoint/2010/main" val="1809447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43F9-FE08-4D9D-996C-E760461A2594}"/>
              </a:ext>
            </a:extLst>
          </p:cNvPr>
          <p:cNvSpPr>
            <a:spLocks noGrp="1"/>
          </p:cNvSpPr>
          <p:nvPr>
            <p:ph type="title"/>
          </p:nvPr>
        </p:nvSpPr>
        <p:spPr/>
        <p:txBody>
          <a:bodyPr/>
          <a:lstStyle/>
          <a:p>
            <a:r>
              <a:rPr lang="en-US" dirty="0"/>
              <a:t>Bound Propagation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38A8A-6AE4-40CD-A0CB-1F7F1E52B4C2}"/>
                  </a:ext>
                </a:extLst>
              </p:cNvPr>
              <p:cNvSpPr>
                <a:spLocks noGrp="1"/>
              </p:cNvSpPr>
              <p:nvPr>
                <p:ph idx="1"/>
              </p:nvPr>
            </p:nvSpPr>
            <p:spPr>
              <a:xfrm>
                <a:off x="457200" y="1196752"/>
                <a:ext cx="8229600" cy="2664296"/>
              </a:xfrm>
            </p:spPr>
            <p:txBody>
              <a:bodyPr>
                <a:normAutofit fontScale="47500" lnSpcReduction="20000"/>
              </a:bodyPr>
              <a:lstStyle/>
              <a:p>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dirty="0"/>
              </a:p>
              <a:p>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r>
                      <a:rPr lang="en-US" b="0" i="1"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.4</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a14:m>
                <a:endParaRPr lang="en-US" b="0" i="1" dirty="0">
                  <a:latin typeface="Cambria Math" panose="02040503050406030204" pitchFamily="18" charset="0"/>
                </a:endParaRP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i="1">
                        <a:latin typeface="Cambria Math" panose="02040503050406030204" pitchFamily="18" charset="0"/>
                      </a:rPr>
                      <m:t>𝑊𝑧</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.2</m:t>
                              </m:r>
                            </m:e>
                          </m:mr>
                        </m:m>
                      </m:e>
                    </m:d>
                  </m:oMath>
                </a14:m>
                <a:endParaRPr lang="en-US"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lower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upper (lower)</a:t>
                </a:r>
                <a:r>
                  <a:rPr lang="en-US" dirty="0"/>
                  <a:t> bound</a:t>
                </a:r>
                <a:endParaRPr lang="en-US" b="0" dirty="0"/>
              </a:p>
              <a:p>
                <a:r>
                  <a:rPr lang="en-US" dirty="0"/>
                  <a:t>To get </a:t>
                </a:r>
                <a14:m>
                  <m:oMath xmlns:m="http://schemas.openxmlformats.org/officeDocument/2006/math">
                    <m:r>
                      <a:rPr lang="en-US" i="1">
                        <a:latin typeface="Cambria Math" panose="02040503050406030204" pitchFamily="18" charset="0"/>
                      </a:rPr>
                      <m:t>𝑊𝑧</m:t>
                    </m:r>
                  </m:oMath>
                </a14:m>
                <a:r>
                  <a:rPr lang="en-US" dirty="0"/>
                  <a:t>’s </a:t>
                </a:r>
                <a:r>
                  <a:rPr lang="en-US" dirty="0">
                    <a:solidFill>
                      <a:srgbClr val="FF0000"/>
                    </a:solidFill>
                  </a:rPr>
                  <a:t>upper</a:t>
                </a:r>
                <a:r>
                  <a:rPr lang="en-US" dirty="0"/>
                  <a:t> bound, whenever a scalar element of matrix </a:t>
                </a:r>
                <a14:m>
                  <m:oMath xmlns:m="http://schemas.openxmlformats.org/officeDocument/2006/math">
                    <m:r>
                      <a:rPr lang="en-US" i="1">
                        <a:latin typeface="Cambria Math" panose="02040503050406030204" pitchFamily="18" charset="0"/>
                      </a:rPr>
                      <m:t>𝑊</m:t>
                    </m:r>
                  </m:oMath>
                </a14:m>
                <a:r>
                  <a:rPr lang="en-US" dirty="0"/>
                  <a:t> is </a:t>
                </a:r>
                <a:r>
                  <a:rPr lang="en-US" dirty="0">
                    <a:solidFill>
                      <a:srgbClr val="FF0000"/>
                    </a:solidFill>
                  </a:rPr>
                  <a:t>negative (positive)</a:t>
                </a:r>
                <a:r>
                  <a:rPr lang="en-US" dirty="0"/>
                  <a:t>, set the corresponding entry in vector </a:t>
                </a:r>
                <a14:m>
                  <m:oMath xmlns:m="http://schemas.openxmlformats.org/officeDocument/2006/math">
                    <m:r>
                      <a:rPr lang="en-US" b="0" i="1" smtClean="0">
                        <a:latin typeface="Cambria Math" panose="02040503050406030204" pitchFamily="18" charset="0"/>
                      </a:rPr>
                      <m:t>𝑧</m:t>
                    </m:r>
                  </m:oMath>
                </a14:m>
                <a:r>
                  <a:rPr lang="en-US" dirty="0"/>
                  <a:t> to be its </a:t>
                </a:r>
                <a:r>
                  <a:rPr lang="en-US" dirty="0">
                    <a:solidFill>
                      <a:srgbClr val="FF0000"/>
                    </a:solidFill>
                  </a:rPr>
                  <a:t>lower (upper)</a:t>
                </a:r>
                <a:r>
                  <a:rPr lang="en-US" dirty="0"/>
                  <a:t> bound</a:t>
                </a:r>
              </a:p>
            </p:txBody>
          </p:sp>
        </mc:Choice>
        <mc:Fallback xmlns="">
          <p:sp>
            <p:nvSpPr>
              <p:cNvPr id="3" name="Content Placeholder 2">
                <a:extLst>
                  <a:ext uri="{FF2B5EF4-FFF2-40B4-BE49-F238E27FC236}">
                    <a16:creationId xmlns:a16="http://schemas.microsoft.com/office/drawing/2014/main" id="{FCF38A8A-6AE4-40CD-A0CB-1F7F1E52B4C2}"/>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2"/>
                <a:stretch>
                  <a:fillRect l="-222"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18730-B738-4BC3-8126-80170BCA0CC4}"/>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6EB0C98C-38EE-4F52-A242-9DF114635CA5}"/>
              </a:ext>
            </a:extLst>
          </p:cNvPr>
          <p:cNvPicPr>
            <a:picLocks noChangeAspect="1"/>
          </p:cNvPicPr>
          <p:nvPr/>
        </p:nvPicPr>
        <p:blipFill>
          <a:blip r:embed="rId3"/>
          <a:stretch>
            <a:fillRect/>
          </a:stretch>
        </p:blipFill>
        <p:spPr>
          <a:xfrm>
            <a:off x="2933609" y="3429000"/>
            <a:ext cx="3276781" cy="3276781"/>
          </a:xfrm>
          <a:prstGeom prst="rect">
            <a:avLst/>
          </a:prstGeom>
        </p:spPr>
      </p:pic>
    </p:spTree>
    <p:extLst>
      <p:ext uri="{BB962C8B-B14F-4D97-AF65-F5344CB8AC3E}">
        <p14:creationId xmlns:p14="http://schemas.microsoft.com/office/powerpoint/2010/main" val="1926486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400-C9CE-484F-B21D-53FBBFCF1116}"/>
              </a:ext>
            </a:extLst>
          </p:cNvPr>
          <p:cNvSpPr>
            <a:spLocks noGrp="1"/>
          </p:cNvSpPr>
          <p:nvPr>
            <p:ph type="title"/>
          </p:nvPr>
        </p:nvSpPr>
        <p:spPr/>
        <p:txBody>
          <a:bodyPr/>
          <a:lstStyle/>
          <a:p>
            <a:r>
              <a:rPr lang="en-US" dirty="0"/>
              <a:t>Final ILP Formulation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1E4FBC-D3D5-403A-8270-AF219937891F}"/>
                  </a:ext>
                </a:extLst>
              </p:cNvPr>
              <p:cNvSpPr>
                <a:spLocks noGrp="1"/>
              </p:cNvSpPr>
              <p:nvPr>
                <p:ph idx="1"/>
              </p:nvPr>
            </p:nvSpPr>
            <p:spPr>
              <a:xfrm>
                <a:off x="457200" y="1295399"/>
                <a:ext cx="8229600" cy="5234635"/>
              </a:xfrm>
            </p:spPr>
            <p:txBody>
              <a:bodyPr>
                <a:normAutofit fontScale="700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sub>
                            </m:sSub>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e>
                            </m:d>
                          </m:e>
                          <m:sup>
                            <m:r>
                              <a:rPr lang="en-US" b="0" i="1" smtClean="0">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func>
                  </m:oMath>
                </a14:m>
                <a:r>
                  <a:rPr lang="en-US" dirty="0"/>
                  <a:t> </a:t>
                </a:r>
                <a:r>
                  <a:rPr lang="en-US" dirty="0" err="1"/>
                  <a:t>s.t.</a:t>
                </a:r>
                <a:r>
                  <a:rPr lang="en-US" dirty="0"/>
                  <a:t> </a:t>
                </a:r>
              </a:p>
              <a:p>
                <a:r>
                  <a:rPr lang="en-US" dirty="0"/>
                  <a:t>(</a:t>
                </a:r>
                <a:r>
                  <a:rPr lang="en-US" dirty="0" err="1"/>
                  <a:t>Éncoding</a:t>
                </a:r>
                <a:r>
                  <a:rPr lang="en-US" dirty="0"/>
                  <a:t> </a:t>
                </a:r>
                <a:r>
                  <a:rPr lang="en-US" dirty="0" err="1"/>
                  <a:t>ReLU</a:t>
                </a: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m:rPr>
                        <m:sty m:val="p"/>
                      </m:rPr>
                      <a:rPr lang="en-US" b="0" i="0" smtClean="0">
                        <a:latin typeface="Cambria Math" panose="02040503050406030204" pitchFamily="18" charset="0"/>
                      </a:rPr>
                      <m:t>ReLU</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SE"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𝑑</m:t>
                    </m:r>
                    <m:r>
                      <a:rPr lang="en-US" i="1">
                        <a:latin typeface="Cambria Math" panose="02040503050406030204" pitchFamily="18" charset="0"/>
                      </a:rPr>
                      <m:t>−1</m:t>
                    </m:r>
                  </m:oMath>
                </a14:m>
                <a:endParaRPr lang="en-US" dirty="0"/>
              </a:p>
              <a:p>
                <a:r>
                  <a:rPr lang="en-US" dirty="0"/>
                  <a:t>(Encoding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a:t>
                </a:r>
                <a:endParaRPr lang="en-SE"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𝜖</m:t>
                    </m:r>
                  </m:oMath>
                </a14:m>
                <a:endParaRPr lang="en-US" i="1" dirty="0">
                  <a:latin typeface="Cambria Math" panose="02040503050406030204" pitchFamily="18" charset="0"/>
                </a:endParaRPr>
              </a:p>
              <a:p>
                <a:r>
                  <a:rPr lang="en-US" dirty="0"/>
                  <a:t>(Last linear layer)</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Can be solved with solvers like CPEX or </a:t>
                </a:r>
                <a:r>
                  <a:rPr lang="en-US" dirty="0" err="1"/>
                  <a:t>cvxpy+Gurobi</a:t>
                </a:r>
                <a:r>
                  <a:rPr lang="en-US" dirty="0"/>
                  <a:t> </a:t>
                </a:r>
              </a:p>
            </p:txBody>
          </p:sp>
        </mc:Choice>
        <mc:Fallback xmlns="">
          <p:sp>
            <p:nvSpPr>
              <p:cNvPr id="3" name="Content Placeholder 2">
                <a:extLst>
                  <a:ext uri="{FF2B5EF4-FFF2-40B4-BE49-F238E27FC236}">
                    <a16:creationId xmlns:a16="http://schemas.microsoft.com/office/drawing/2014/main" id="{DF1E4FBC-D3D5-403A-8270-AF219937891F}"/>
                  </a:ext>
                </a:extLst>
              </p:cNvPr>
              <p:cNvSpPr>
                <a:spLocks noGrp="1" noRot="1" noChangeAspect="1" noMove="1" noResize="1" noEditPoints="1" noAdjustHandles="1" noChangeArrowheads="1" noChangeShapeType="1" noTextEdit="1"/>
              </p:cNvSpPr>
              <p:nvPr>
                <p:ph idx="1"/>
              </p:nvPr>
            </p:nvSpPr>
            <p:spPr>
              <a:xfrm>
                <a:off x="457200" y="1295399"/>
                <a:ext cx="8229600" cy="5234635"/>
              </a:xfrm>
              <a:blipFill>
                <a:blip r:embed="rId3"/>
                <a:stretch>
                  <a:fillRect l="-815" t="-3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166A97-B2D9-459F-93C5-84C23F700EE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214967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D0C-4896-40B1-9986-ECA4A4E47C5E}"/>
              </a:ext>
            </a:extLst>
          </p:cNvPr>
          <p:cNvSpPr>
            <a:spLocks noGrp="1"/>
          </p:cNvSpPr>
          <p:nvPr>
            <p:ph type="title"/>
          </p:nvPr>
        </p:nvSpPr>
        <p:spPr/>
        <p:txBody>
          <a:bodyPr/>
          <a:lstStyle/>
          <a:p>
            <a:r>
              <a:rPr lang="en-US" dirty="0"/>
              <a:t>Certifying Robustness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8EEFB7-5733-4822-831F-E09FFB5A22E3}"/>
                  </a:ext>
                </a:extLst>
              </p:cNvPr>
              <p:cNvSpPr>
                <a:spLocks noGrp="1"/>
              </p:cNvSpPr>
              <p:nvPr>
                <p:ph idx="1"/>
              </p:nvPr>
            </p:nvSpPr>
            <p:spPr>
              <a:xfrm>
                <a:off x="457200" y="1295400"/>
                <a:ext cx="8229600" cy="3285728"/>
              </a:xfrm>
            </p:spPr>
            <p:txBody>
              <a:bodyPr>
                <a:normAutofit fontScale="70000" lnSpcReduction="20000"/>
              </a:bodyPr>
              <a:lstStyle/>
              <a:p>
                <a:r>
                  <a:rPr lang="en-US" sz="3200" b="0" i="0" u="none" strike="noStrike" baseline="0" dirty="0">
                    <a:solidFill>
                      <a:srgbClr val="000000"/>
                    </a:solidFill>
                    <a:latin typeface="HelveticaNeue-Light"/>
                  </a:rPr>
                  <a:t>Consider </a:t>
                </a:r>
                <a:r>
                  <a:rPr lang="en-US" dirty="0">
                    <a:solidFill>
                      <a:srgbClr val="000000"/>
                    </a:solidFill>
                    <a:latin typeface="HelveticaNeue-Light"/>
                  </a:rPr>
                  <a:t>the optimization </a:t>
                </a:r>
                <a:r>
                  <a:rPr lang="en-US" sz="3200" b="0" i="0" u="none" strike="noStrike" baseline="0" dirty="0">
                    <a:solidFill>
                      <a:srgbClr val="000000"/>
                    </a:solidFill>
                    <a:latin typeface="HelveticaNeue-Light"/>
                  </a:rPr>
                  <a:t>objective </a:t>
                </a:r>
                <a14:m>
                  <m:oMath xmlns:m="http://schemas.openxmlformats.org/officeDocument/2006/math">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r>
                                  <a:rPr lang="en-US" sz="3200" b="0" i="1" smtClean="0">
                                    <a:latin typeface="Cambria Math" panose="02040503050406030204" pitchFamily="18" charset="0"/>
                                  </a:rPr>
                                  <m:t>𝑦</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𝑒</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𝑡𝑎𝑟𝑔</m:t>
                                    </m:r>
                                  </m:sub>
                                </m:sSub>
                              </m:sub>
                            </m:sSub>
                          </m:e>
                        </m:d>
                      </m:e>
                      <m:sup>
                        <m:r>
                          <a:rPr lang="en-US" sz="3200" b="0" i="1" smtClean="0">
                            <a:latin typeface="Cambria Math" panose="02040503050406030204" pitchFamily="18" charset="0"/>
                          </a:rPr>
                          <m:t>𝑇</m:t>
                        </m:r>
                      </m:sup>
                    </m:sSup>
                    <m:sSub>
                      <m:sSubPr>
                        <m:ctrlPr>
                          <a:rPr lang="en-US" sz="3200" i="1">
                            <a:latin typeface="Cambria Math" panose="02040503050406030204" pitchFamily="18" charset="0"/>
                          </a:rPr>
                        </m:ctrlPr>
                      </m:sSubPr>
                      <m:e>
                        <m:r>
                          <a:rPr lang="en-US" sz="3200" i="1">
                            <a:latin typeface="Cambria Math" panose="02040503050406030204" pitchFamily="18" charset="0"/>
                          </a:rPr>
                          <m:t>𝑧</m:t>
                        </m:r>
                      </m:e>
                      <m:sub>
                        <m:r>
                          <a:rPr lang="en-US" sz="3200" i="1">
                            <a:latin typeface="Cambria Math" panose="02040503050406030204" pitchFamily="18" charset="0"/>
                          </a:rPr>
                          <m:t>𝑑</m:t>
                        </m:r>
                        <m:r>
                          <a:rPr lang="en-US" sz="3200" i="1">
                            <a:latin typeface="Cambria Math" panose="02040503050406030204" pitchFamily="18" charset="0"/>
                          </a:rPr>
                          <m:t>+1</m:t>
                        </m:r>
                      </m:sub>
                    </m:sSub>
                  </m:oMath>
                </a14:m>
                <a:r>
                  <a:rPr lang="en-US" sz="3200" b="0" i="0" u="none" strike="noStrike" baseline="0" dirty="0">
                    <a:solidFill>
                      <a:srgbClr val="000000"/>
                    </a:solidFill>
                    <a:latin typeface="HelveticaNeue-Light"/>
                  </a:rPr>
                  <a:t>. If we solve it for some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CambriaMath"/>
                  </a:rPr>
                  <a:t> </a:t>
                </a:r>
                <a:r>
                  <a:rPr lang="en-US" sz="3200" b="0" i="0" u="none" strike="noStrike" baseline="0" dirty="0">
                    <a:solidFill>
                      <a:srgbClr val="000000"/>
                    </a:solidFill>
                    <a:latin typeface="HelveticaNeue-Light"/>
                  </a:rPr>
                  <a:t>and the objective is </a:t>
                </a:r>
                <a:r>
                  <a:rPr lang="en-US" sz="3200" b="0" u="none" strike="noStrike" baseline="0" dirty="0">
                    <a:solidFill>
                      <a:srgbClr val="000000"/>
                    </a:solidFill>
                    <a:latin typeface="HelveticaNeue-LightItalic"/>
                  </a:rPr>
                  <a:t>positive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then this is a </a:t>
                </a:r>
                <a:r>
                  <a:rPr lang="en-US" sz="3200" b="0" u="none" strike="noStrike" baseline="0" dirty="0">
                    <a:solidFill>
                      <a:srgbClr val="000000"/>
                    </a:solidFill>
                    <a:latin typeface="HelveticaNeue-LightItalic"/>
                  </a:rPr>
                  <a:t>certificate</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a:t>
                </a:r>
                <a:r>
                  <a:rPr lang="en-US" sz="3200" b="0" u="none" strike="noStrike" baseline="0" dirty="0">
                    <a:solidFill>
                      <a:srgbClr val="000000"/>
                    </a:solidFill>
                    <a:latin typeface="HelveticaNeue-LightItalic"/>
                  </a:rPr>
                  <a:t>no</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adversarial example for that target class</a:t>
                </a:r>
              </a:p>
              <a:p>
                <a:pPr lvl="1"/>
                <a:r>
                  <a:rPr lang="en-US" dirty="0"/>
                  <a:t>Example: binary classification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𝑐𝑎𝑡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r>
                      <a:rPr lang="en-US" b="0" i="1" smtClean="0">
                        <a:latin typeface="Cambria Math" panose="02040503050406030204" pitchFamily="18" charset="0"/>
                      </a:rPr>
                      <m:t>𝑑𝑜𝑔</m:t>
                    </m:r>
                  </m:oMath>
                </a14:m>
                <a:r>
                  <a:rPr lang="en-US" dirty="0"/>
                  <a:t>. If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𝑑</m:t>
                                </m:r>
                              </m:sub>
                            </m:sSub>
                          </m:lim>
                        </m:limLow>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r>
                                          <a:rPr lang="en-US" i="1">
                                            <a:latin typeface="Cambria Math" panose="02040503050406030204" pitchFamily="18" charset="0"/>
                                          </a:rPr>
                                          <m:t>+1</m:t>
                                        </m:r>
                                      </m:sub>
                                    </m:sSub>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e>
                        </m:d>
                        <m:r>
                          <a:rPr lang="en-US" b="0" i="1" smtClean="0">
                            <a:latin typeface="Cambria Math" panose="02040503050406030204" pitchFamily="18" charset="0"/>
                          </a:rPr>
                          <m:t>≥0</m:t>
                        </m:r>
                      </m:e>
                    </m:func>
                  </m:oMath>
                </a14:m>
                <a:r>
                  <a:rPr lang="en-US" dirty="0"/>
                  <a:t>, then it is not possible to misclassify a cat image as a dog</a:t>
                </a:r>
              </a:p>
              <a:p>
                <a:r>
                  <a:rPr lang="en-US" sz="3200" b="0" i="0" u="none" strike="noStrike" baseline="0" dirty="0">
                    <a:solidFill>
                      <a:srgbClr val="000000"/>
                    </a:solidFill>
                    <a:latin typeface="HelveticaNeue-Light"/>
                  </a:rPr>
                  <a:t>If objective is positive for all </a:t>
                </a:r>
                <a14:m>
                  <m:oMath xmlns:m="http://schemas.openxmlformats.org/officeDocument/2006/math">
                    <m:sSub>
                      <m:sSubPr>
                        <m:ctrlPr>
                          <a:rPr lang="en-US" sz="3200" b="0" i="1" u="none" strike="noStrike" baseline="0" smtClean="0">
                            <a:solidFill>
                              <a:srgbClr val="000000"/>
                            </a:solidFill>
                            <a:latin typeface="Cambria Math" panose="02040503050406030204" pitchFamily="18" charset="0"/>
                          </a:rPr>
                        </m:ctrlPr>
                      </m:sSubPr>
                      <m:e>
                        <m:r>
                          <a:rPr lang="en-US" sz="3200" b="0" i="1" u="none" strike="noStrike" baseline="0" smtClean="0">
                            <a:solidFill>
                              <a:srgbClr val="000000"/>
                            </a:solidFill>
                            <a:latin typeface="Cambria Math" panose="02040503050406030204" pitchFamily="18" charset="0"/>
                          </a:rPr>
                          <m:t>𝑦</m:t>
                        </m:r>
                      </m:e>
                      <m:sub>
                        <m:r>
                          <a:rPr lang="en-US" sz="3200" b="0" i="1" u="none" strike="noStrike" baseline="0" smtClean="0">
                            <a:solidFill>
                              <a:srgbClr val="000000"/>
                            </a:solidFill>
                            <a:latin typeface="Cambria Math" panose="02040503050406030204" pitchFamily="18" charset="0"/>
                          </a:rPr>
                          <m:t>𝑡𝑎𝑟𝑔</m:t>
                        </m:r>
                      </m:sub>
                    </m:sSub>
                  </m:oMath>
                </a14:m>
                <a:r>
                  <a:rPr lang="en-US" sz="3200" b="0" i="0" u="none" strike="noStrike" baseline="0" dirty="0">
                    <a:solidFill>
                      <a:srgbClr val="000000"/>
                    </a:solidFill>
                    <a:latin typeface="HelveticaNeue-Light"/>
                  </a:rPr>
                  <a:t>, this is a </a:t>
                </a:r>
                <a:r>
                  <a:rPr lang="en-US" sz="3200" b="0" u="none" strike="noStrike" baseline="0" dirty="0">
                    <a:solidFill>
                      <a:srgbClr val="000000"/>
                    </a:solidFill>
                    <a:latin typeface="HelveticaNeue-LightItalic"/>
                  </a:rPr>
                  <a:t>verified proof</a:t>
                </a:r>
                <a:r>
                  <a:rPr lang="en-US" sz="3200" b="0" i="1" u="none" strike="noStrike" baseline="0" dirty="0">
                    <a:solidFill>
                      <a:srgbClr val="000000"/>
                    </a:solidFill>
                    <a:latin typeface="HelveticaNeue-LightItalic"/>
                  </a:rPr>
                  <a:t> </a:t>
                </a:r>
                <a:r>
                  <a:rPr lang="en-US" sz="3200" b="0" i="0" u="none" strike="noStrike" baseline="0" dirty="0">
                    <a:solidFill>
                      <a:srgbClr val="000000"/>
                    </a:solidFill>
                    <a:latin typeface="HelveticaNeue-Light"/>
                  </a:rPr>
                  <a:t>that there exists no adversarial example at all</a:t>
                </a:r>
              </a:p>
            </p:txBody>
          </p:sp>
        </mc:Choice>
        <mc:Fallback xmlns="">
          <p:sp>
            <p:nvSpPr>
              <p:cNvPr id="3" name="Content Placeholder 2">
                <a:extLst>
                  <a:ext uri="{FF2B5EF4-FFF2-40B4-BE49-F238E27FC236}">
                    <a16:creationId xmlns:a16="http://schemas.microsoft.com/office/drawing/2014/main" id="{098EEFB7-5733-4822-831F-E09FFB5A22E3}"/>
                  </a:ext>
                </a:extLst>
              </p:cNvPr>
              <p:cNvSpPr>
                <a:spLocks noGrp="1" noRot="1" noChangeAspect="1" noMove="1" noResize="1" noEditPoints="1" noAdjustHandles="1" noChangeArrowheads="1" noChangeShapeType="1" noTextEdit="1"/>
              </p:cNvSpPr>
              <p:nvPr>
                <p:ph idx="1"/>
              </p:nvPr>
            </p:nvSpPr>
            <p:spPr>
              <a:xfrm>
                <a:off x="457200" y="1295400"/>
                <a:ext cx="8229600" cy="3285728"/>
              </a:xfrm>
              <a:blipFill>
                <a:blip r:embed="rId2"/>
                <a:stretch>
                  <a:fillRect l="-815" t="-37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9FCCEAB-0E36-43C6-BDF7-09F9B5A4C75C}"/>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C65A2149-FA68-4B75-95F6-BCCAFF843C77}"/>
              </a:ext>
            </a:extLst>
          </p:cNvPr>
          <p:cNvPicPr>
            <a:picLocks noChangeAspect="1"/>
          </p:cNvPicPr>
          <p:nvPr/>
        </p:nvPicPr>
        <p:blipFill>
          <a:blip r:embed="rId3"/>
          <a:stretch>
            <a:fillRect/>
          </a:stretch>
        </p:blipFill>
        <p:spPr>
          <a:xfrm>
            <a:off x="706912" y="4366675"/>
            <a:ext cx="7730176" cy="2409406"/>
          </a:xfrm>
          <a:prstGeom prst="rect">
            <a:avLst/>
          </a:prstGeom>
        </p:spPr>
      </p:pic>
    </p:spTree>
    <p:extLst>
      <p:ext uri="{BB962C8B-B14F-4D97-AF65-F5344CB8AC3E}">
        <p14:creationId xmlns:p14="http://schemas.microsoft.com/office/powerpoint/2010/main" val="2155316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Approach #3</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a:xfrm>
                <a:off x="457200" y="1295400"/>
                <a:ext cx="8003232" cy="2574032"/>
              </a:xfrm>
            </p:spPr>
            <p:txBody>
              <a:bodyPr>
                <a:normAutofit fontScale="85000" lnSpcReduction="20000"/>
              </a:bodyPr>
              <a:lstStyle/>
              <a:p>
                <a:r>
                  <a:rPr lang="en-US" sz="2800" dirty="0"/>
                  <a:t>To solve </a:t>
                </a:r>
                <a14:m>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max</m:t>
                            </m:r>
                          </m:e>
                          <m:lim>
                            <m:r>
                              <a:rPr lang="en-US" sz="2800" i="1">
                                <a:latin typeface="Cambria Math" panose="02040503050406030204" pitchFamily="18" charset="0"/>
                              </a:rPr>
                              <m:t>𝛿</m:t>
                            </m:r>
                            <m:r>
                              <a:rPr lang="en-US" sz="2800" i="1">
                                <a:latin typeface="Cambria Math" panose="02040503050406030204" pitchFamily="18" charset="0"/>
                              </a:rPr>
                              <m:t>∈</m:t>
                            </m:r>
                            <m:r>
                              <m:rPr>
                                <m:sty m:val="p"/>
                              </m:rPr>
                              <a:rPr lang="en-US" sz="2800">
                                <a:latin typeface="Cambria Math" panose="02040503050406030204" pitchFamily="18" charset="0"/>
                              </a:rPr>
                              <m:t>Δ</m:t>
                            </m:r>
                          </m:lim>
                        </m:limLow>
                      </m:fName>
                      <m:e>
                        <m:r>
                          <m:rPr>
                            <m:sty m:val="p"/>
                          </m:rPr>
                          <a:rPr lang="en-US" sz="2800">
                            <a:latin typeface="Cambria Math" panose="02040503050406030204" pitchFamily="18" charset="0"/>
                          </a:rPr>
                          <m:t>Loss</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𝜃</m:t>
                        </m:r>
                        <m:r>
                          <a:rPr lang="en-US" sz="2800" i="1">
                            <a:latin typeface="Cambria Math" panose="02040503050406030204" pitchFamily="18" charset="0"/>
                          </a:rPr>
                          <m:t>)</m:t>
                        </m:r>
                      </m:e>
                    </m:func>
                  </m:oMath>
                </a14:m>
                <a:r>
                  <a:rPr lang="en-US" sz="2800" dirty="0">
                    <a:solidFill>
                      <a:srgbClr val="996633"/>
                    </a:solidFill>
                  </a:rPr>
                  <a:t>:</a:t>
                </a:r>
              </a:p>
              <a:p>
                <a:r>
                  <a:rPr lang="en-US" sz="2800" dirty="0">
                    <a:solidFill>
                      <a:schemeClr val="bg1">
                        <a:lumMod val="85000"/>
                      </a:schemeClr>
                    </a:solidFill>
                  </a:rPr>
                  <a:t>1. Constructing adversarial examples via local search (</a:t>
                </a:r>
              </a:p>
              <a:p>
                <a:pPr lvl="1"/>
                <a:r>
                  <a:rPr lang="en-US" sz="2400" dirty="0">
                    <a:solidFill>
                      <a:schemeClr val="bg1">
                        <a:lumMod val="85000"/>
                      </a:schemeClr>
                    </a:solidFill>
                  </a:rPr>
                  <a:t>Lower bound on objective</a:t>
                </a:r>
              </a:p>
              <a:p>
                <a:r>
                  <a:rPr lang="en-US" sz="2800" dirty="0">
                    <a:solidFill>
                      <a:schemeClr val="bg1">
                        <a:lumMod val="85000"/>
                      </a:schemeClr>
                    </a:solidFill>
                  </a:rPr>
                  <a:t>2. Formal verification via combinatorial optimization</a:t>
                </a:r>
              </a:p>
              <a:p>
                <a:pPr lvl="1"/>
                <a:r>
                  <a:rPr lang="en-US" sz="2400" dirty="0">
                    <a:solidFill>
                      <a:schemeClr val="bg1">
                        <a:lumMod val="85000"/>
                      </a:schemeClr>
                    </a:solidFill>
                  </a:rPr>
                  <a:t>Exactly solve objective</a:t>
                </a:r>
              </a:p>
              <a:p>
                <a:r>
                  <a:rPr lang="en-US" sz="2800" dirty="0">
                    <a:solidFill>
                      <a:srgbClr val="008000"/>
                    </a:solidFill>
                  </a:rPr>
                  <a:t>3. Formal verification via convex relaxation </a:t>
                </a:r>
              </a:p>
              <a:p>
                <a:pPr lvl="1"/>
                <a:r>
                  <a:rPr lang="en-US" sz="2400" dirty="0">
                    <a:solidFill>
                      <a:srgbClr val="008000"/>
                    </a:solidFill>
                  </a:rPr>
                  <a:t>Upper bound on objective</a:t>
                </a:r>
                <a:endParaRPr lang="en-SE" sz="2400" dirty="0">
                  <a:solidFill>
                    <a:srgbClr val="008000"/>
                  </a:solidFill>
                </a:endParaRPr>
              </a:p>
            </p:txBody>
          </p:sp>
        </mc:Choice>
        <mc:Fallback xmlns="">
          <p:sp>
            <p:nvSpPr>
              <p:cNvPr id="3" name="Content Placeholder 2">
                <a:extLst>
                  <a:ext uri="{FF2B5EF4-FFF2-40B4-BE49-F238E27FC236}">
                    <a16:creationId xmlns:a16="http://schemas.microsoft.com/office/drawing/2014/main" id="{06D4E8E8-0ADC-4CC2-A700-823362CA4728}"/>
                  </a:ext>
                </a:extLst>
              </p:cNvPr>
              <p:cNvSpPr>
                <a:spLocks noGrp="1" noRot="1" noChangeAspect="1" noMove="1" noResize="1" noEditPoints="1" noAdjustHandles="1" noChangeArrowheads="1" noChangeShapeType="1" noTextEdit="1"/>
              </p:cNvSpPr>
              <p:nvPr>
                <p:ph idx="1"/>
              </p:nvPr>
            </p:nvSpPr>
            <p:spPr>
              <a:xfrm>
                <a:off x="457200" y="1295400"/>
                <a:ext cx="8003232" cy="2574032"/>
              </a:xfrm>
              <a:blipFill>
                <a:blip r:embed="rId2"/>
                <a:stretch>
                  <a:fillRect l="-990" t="-4739" r="-76" b="-7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CC24271-AB2B-4FB9-BBEC-3A199921B45D}"/>
              </a:ext>
            </a:extLst>
          </p:cNvPr>
          <p:cNvPicPr>
            <a:picLocks noChangeAspect="1"/>
          </p:cNvPicPr>
          <p:nvPr/>
        </p:nvPicPr>
        <p:blipFill>
          <a:blip r:embed="rId3"/>
          <a:stretch>
            <a:fillRect/>
          </a:stretch>
        </p:blipFill>
        <p:spPr>
          <a:xfrm>
            <a:off x="1682316" y="3818282"/>
            <a:ext cx="4536504" cy="2923369"/>
          </a:xfrm>
          <a:prstGeom prst="rect">
            <a:avLst/>
          </a:prstGeom>
        </p:spPr>
      </p:pic>
    </p:spTree>
    <p:extLst>
      <p:ext uri="{BB962C8B-B14F-4D97-AF65-F5344CB8AC3E}">
        <p14:creationId xmlns:p14="http://schemas.microsoft.com/office/powerpoint/2010/main" val="387026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64FF3-1C29-49F7-A8A6-CA0CE0443DC6}"/>
              </a:ext>
            </a:extLst>
          </p:cNvPr>
          <p:cNvSpPr>
            <a:spLocks noGrp="1"/>
          </p:cNvSpPr>
          <p:nvPr>
            <p:ph type="title"/>
          </p:nvPr>
        </p:nvSpPr>
        <p:spPr/>
        <p:txBody>
          <a:bodyPr/>
          <a:lstStyle/>
          <a:p>
            <a:r>
              <a:rPr lang="en-US" sz="4400" dirty="0"/>
              <a:t>Convex Relaxation</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6D0E18-8F5B-4FA1-970A-98000AF9F306}"/>
                  </a:ext>
                </a:extLst>
              </p:cNvPr>
              <p:cNvSpPr>
                <a:spLocks noGrp="1"/>
              </p:cNvSpPr>
              <p:nvPr>
                <p:ph idx="1"/>
              </p:nvPr>
            </p:nvSpPr>
            <p:spPr>
              <a:xfrm>
                <a:off x="457200" y="1150879"/>
                <a:ext cx="8229600" cy="2215549"/>
              </a:xfrm>
            </p:spPr>
            <p:txBody>
              <a:bodyPr>
                <a:normAutofit fontScale="70000" lnSpcReduction="20000"/>
              </a:bodyPr>
              <a:lstStyle/>
              <a:p>
                <a:r>
                  <a:rPr lang="en-US" dirty="0"/>
                  <a:t>For a </a:t>
                </a:r>
                <a:r>
                  <a:rPr lang="en-US" dirty="0" err="1"/>
                  <a:t>ReLU</a:t>
                </a:r>
                <a:r>
                  <a:rPr lang="en-US" dirty="0"/>
                  <a:t>-based NN, solving the ILP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sup>
                    </m:sSup>
                  </m:oMath>
                </a14:m>
                <a:r>
                  <a:rPr lang="en-US" dirty="0"/>
                  <a:t> (the </a:t>
                </a:r>
                <a:r>
                  <a:rPr lang="en-US" dirty="0" err="1"/>
                  <a:t>ReLU</a:t>
                </a:r>
                <a:r>
                  <a:rPr lang="en-US" dirty="0"/>
                  <a:t> can be either off or on) is too computationally expensive</a:t>
                </a:r>
              </a:p>
              <a:p>
                <a:r>
                  <a:rPr lang="en-US" dirty="0"/>
                  <a:t>Convex relaxation: replace the </a:t>
                </a:r>
                <a:r>
                  <a:rPr lang="en-US" dirty="0" err="1"/>
                  <a:t>ReLU</a:t>
                </a:r>
                <a:r>
                  <a:rPr lang="en-US" dirty="0"/>
                  <a:t> constraints with their convex hull </a:t>
                </a:r>
                <a14:m>
                  <m:oMath xmlns:m="http://schemas.openxmlformats.org/officeDocument/2006/math">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 (the </a:t>
                </a:r>
                <a:r>
                  <a:rPr lang="en-US" dirty="0" err="1"/>
                  <a:t>ReLU</a:t>
                </a:r>
                <a:r>
                  <a:rPr lang="en-US" dirty="0"/>
                  <a:t> can be partially off and partially on). Then optimization problem becomes a Linear Program (instead of ILP)</a:t>
                </a:r>
                <a:endParaRPr lang="en-SE" dirty="0"/>
              </a:p>
            </p:txBody>
          </p:sp>
        </mc:Choice>
        <mc:Fallback xmlns="">
          <p:sp>
            <p:nvSpPr>
              <p:cNvPr id="3" name="Content Placeholder 2">
                <a:extLst>
                  <a:ext uri="{FF2B5EF4-FFF2-40B4-BE49-F238E27FC236}">
                    <a16:creationId xmlns:a16="http://schemas.microsoft.com/office/drawing/2014/main" id="{B56D0E18-8F5B-4FA1-970A-98000AF9F306}"/>
                  </a:ext>
                </a:extLst>
              </p:cNvPr>
              <p:cNvSpPr>
                <a:spLocks noGrp="1" noRot="1" noChangeAspect="1" noMove="1" noResize="1" noEditPoints="1" noAdjustHandles="1" noChangeArrowheads="1" noChangeShapeType="1" noTextEdit="1"/>
              </p:cNvSpPr>
              <p:nvPr>
                <p:ph idx="1"/>
              </p:nvPr>
            </p:nvSpPr>
            <p:spPr>
              <a:xfrm>
                <a:off x="457200" y="1150879"/>
                <a:ext cx="8229600" cy="2215549"/>
              </a:xfrm>
              <a:blipFill>
                <a:blip r:embed="rId2"/>
                <a:stretch>
                  <a:fillRect l="-815"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05E0AE-52C2-4987-BB27-B5EA3C9A38C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8" name="Picture 7">
            <a:extLst>
              <a:ext uri="{FF2B5EF4-FFF2-40B4-BE49-F238E27FC236}">
                <a16:creationId xmlns:a16="http://schemas.microsoft.com/office/drawing/2014/main" id="{F81FDAC9-D557-4E6A-ADCC-4F31381E1A30}"/>
              </a:ext>
            </a:extLst>
          </p:cNvPr>
          <p:cNvPicPr>
            <a:picLocks noChangeAspect="1"/>
          </p:cNvPicPr>
          <p:nvPr/>
        </p:nvPicPr>
        <p:blipFill>
          <a:blip r:embed="rId3"/>
          <a:stretch>
            <a:fillRect/>
          </a:stretch>
        </p:blipFill>
        <p:spPr>
          <a:xfrm>
            <a:off x="341898" y="3491573"/>
            <a:ext cx="2904445" cy="3010447"/>
          </a:xfrm>
          <a:prstGeom prst="rect">
            <a:avLst/>
          </a:prstGeom>
        </p:spPr>
      </p:pic>
      <p:pic>
        <p:nvPicPr>
          <p:cNvPr id="11" name="Picture 10">
            <a:extLst>
              <a:ext uri="{FF2B5EF4-FFF2-40B4-BE49-F238E27FC236}">
                <a16:creationId xmlns:a16="http://schemas.microsoft.com/office/drawing/2014/main" id="{1454669D-6411-47DE-B222-E6CEA7C54ACB}"/>
              </a:ext>
            </a:extLst>
          </p:cNvPr>
          <p:cNvPicPr>
            <a:picLocks noChangeAspect="1"/>
          </p:cNvPicPr>
          <p:nvPr/>
        </p:nvPicPr>
        <p:blipFill>
          <a:blip r:embed="rId4"/>
          <a:stretch>
            <a:fillRect/>
          </a:stretch>
        </p:blipFill>
        <p:spPr>
          <a:xfrm>
            <a:off x="3344459" y="3378514"/>
            <a:ext cx="4323885" cy="3383910"/>
          </a:xfrm>
          <a:prstGeom prst="rect">
            <a:avLst/>
          </a:prstGeom>
        </p:spPr>
      </p:pic>
      <p:sp>
        <p:nvSpPr>
          <p:cNvPr id="12" name="TextBox 11">
            <a:extLst>
              <a:ext uri="{FF2B5EF4-FFF2-40B4-BE49-F238E27FC236}">
                <a16:creationId xmlns:a16="http://schemas.microsoft.com/office/drawing/2014/main" id="{11D20F1C-77FC-4259-94A7-58FDCBCC2DC9}"/>
              </a:ext>
            </a:extLst>
          </p:cNvPr>
          <p:cNvSpPr txBox="1"/>
          <p:nvPr/>
        </p:nvSpPr>
        <p:spPr>
          <a:xfrm>
            <a:off x="7668344" y="3717032"/>
            <a:ext cx="1149121" cy="584775"/>
          </a:xfrm>
          <a:prstGeom prst="rect">
            <a:avLst/>
          </a:prstGeom>
          <a:noFill/>
        </p:spPr>
        <p:txBody>
          <a:bodyPr wrap="square" rtlCol="0">
            <a:spAutoFit/>
          </a:bodyPr>
          <a:lstStyle/>
          <a:p>
            <a:r>
              <a:rPr lang="en-US" sz="1600" dirty="0"/>
              <a:t>Accurate </a:t>
            </a:r>
            <a:r>
              <a:rPr lang="en-US" sz="1600" dirty="0" err="1"/>
              <a:t>ReLU</a:t>
            </a:r>
            <a:endParaRPr lang="en-SE" sz="1600" dirty="0"/>
          </a:p>
        </p:txBody>
      </p:sp>
      <p:sp>
        <p:nvSpPr>
          <p:cNvPr id="13" name="TextBox 12">
            <a:extLst>
              <a:ext uri="{FF2B5EF4-FFF2-40B4-BE49-F238E27FC236}">
                <a16:creationId xmlns:a16="http://schemas.microsoft.com/office/drawing/2014/main" id="{18880B63-692E-4F4F-A6B3-A6DAD44BAE6B}"/>
              </a:ext>
            </a:extLst>
          </p:cNvPr>
          <p:cNvSpPr txBox="1"/>
          <p:nvPr/>
        </p:nvSpPr>
        <p:spPr>
          <a:xfrm>
            <a:off x="7668344" y="5699038"/>
            <a:ext cx="1791259" cy="830997"/>
          </a:xfrm>
          <a:prstGeom prst="rect">
            <a:avLst/>
          </a:prstGeom>
          <a:noFill/>
        </p:spPr>
        <p:txBody>
          <a:bodyPr wrap="square" rtlCol="0">
            <a:spAutoFit/>
          </a:bodyPr>
          <a:lstStyle/>
          <a:p>
            <a:r>
              <a:rPr lang="en-US" sz="1600" dirty="0"/>
              <a:t>Convex relaxation</a:t>
            </a:r>
          </a:p>
          <a:p>
            <a:r>
              <a:rPr lang="en-US" sz="1600" dirty="0"/>
              <a:t>of </a:t>
            </a:r>
            <a:r>
              <a:rPr lang="en-US" sz="1600" dirty="0" err="1"/>
              <a:t>ReLU</a:t>
            </a:r>
            <a:endParaRPr lang="en-SE" sz="1600" dirty="0"/>
          </a:p>
        </p:txBody>
      </p:sp>
    </p:spTree>
    <p:extLst>
      <p:ext uri="{BB962C8B-B14F-4D97-AF65-F5344CB8AC3E}">
        <p14:creationId xmlns:p14="http://schemas.microsoft.com/office/powerpoint/2010/main" val="191944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E822-E12B-429A-A22B-BF47E26F4D59}"/>
              </a:ext>
            </a:extLst>
          </p:cNvPr>
          <p:cNvSpPr>
            <a:spLocks noGrp="1"/>
          </p:cNvSpPr>
          <p:nvPr>
            <p:ph type="title"/>
          </p:nvPr>
        </p:nvSpPr>
        <p:spPr/>
        <p:txBody>
          <a:bodyPr/>
          <a:lstStyle/>
          <a:p>
            <a:r>
              <a:rPr lang="en-US" sz="3600" dirty="0"/>
              <a:t>Convex Relaxation as Conservative Approximation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9FDC7-04E3-46F5-A94E-EEEB6FA8096A}"/>
                  </a:ext>
                </a:extLst>
              </p:cNvPr>
              <p:cNvSpPr>
                <a:spLocks noGrp="1"/>
              </p:cNvSpPr>
              <p:nvPr>
                <p:ph idx="1"/>
              </p:nvPr>
            </p:nvSpPr>
            <p:spPr>
              <a:xfrm>
                <a:off x="457200" y="1295398"/>
                <a:ext cx="8229600" cy="2709666"/>
              </a:xfrm>
            </p:spPr>
            <p:txBody>
              <a:bodyPr>
                <a:normAutofit fontScale="62500" lnSpcReduction="20000"/>
              </a:bodyPr>
              <a:lstStyle/>
              <a:p>
                <a:r>
                  <a:rPr lang="en-US" dirty="0"/>
                  <a:t>Convex relaxation provides a strict lower bound on the ILP objective (because feasible set is larger) </a:t>
                </a:r>
                <a14:m>
                  <m:oMath xmlns:m="http://schemas.openxmlformats.org/officeDocument/2006/math">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 ≤ </m:t>
                    </m:r>
                    <m:r>
                      <m:rPr>
                        <m:sty m:val="p"/>
                      </m:rPr>
                      <a:rPr lang="en-US" i="0" dirty="0" smtClean="0">
                        <a:latin typeface="Cambria Math" panose="02040503050406030204" pitchFamily="18" charset="0"/>
                      </a:rPr>
                      <m:t>Obj</m:t>
                    </m:r>
                    <m:r>
                      <a:rPr lang="en-US" i="0" dirty="0" smtClean="0">
                        <a:latin typeface="Cambria Math" panose="02040503050406030204" pitchFamily="18" charset="0"/>
                      </a:rPr>
                      <m:t>(</m:t>
                    </m:r>
                    <m:r>
                      <m:rPr>
                        <m:sty m:val="p"/>
                      </m:rPr>
                      <a:rPr lang="en-US" i="1" dirty="0" smtClean="0">
                        <a:latin typeface="Cambria Math" panose="02040503050406030204" pitchFamily="18" charset="0"/>
                      </a:rPr>
                      <m:t>ILP</m:t>
                    </m:r>
                    <m:r>
                      <a:rPr lang="en-US" i="0" dirty="0" smtClean="0">
                        <a:latin typeface="Cambria Math" panose="02040503050406030204" pitchFamily="18" charset="0"/>
                      </a:rPr>
                      <m:t>)</m:t>
                    </m:r>
                  </m:oMath>
                </a14:m>
                <a:r>
                  <a:rPr lang="en-US" dirty="0"/>
                  <a:t> (</a:t>
                </a:r>
                <a:r>
                  <a:rPr lang="en-US" dirty="0">
                    <a:hlinkClick r:id="rId2" action="ppaction://hlinksldjump"/>
                  </a:rPr>
                  <a:t>refer to p. 17</a:t>
                </a:r>
                <a:r>
                  <a:rPr lang="en-US" dirty="0"/>
                  <a:t>)</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is still positive for all target classes, the relaxation gives a verifiable proof that no adversarial example exists</a:t>
                </a:r>
              </a:p>
              <a:p>
                <a:r>
                  <a:rPr lang="en-US" dirty="0"/>
                  <a:t>If </a:t>
                </a:r>
                <a14:m>
                  <m:oMath xmlns:m="http://schemas.openxmlformats.org/officeDocument/2006/math">
                    <m:r>
                      <m:rPr>
                        <m:sty m:val="p"/>
                      </m:rPr>
                      <a:rPr lang="en-US" i="0" dirty="0" smtClean="0">
                        <a:latin typeface="Cambria Math" panose="02040503050406030204" pitchFamily="18" charset="0"/>
                      </a:rPr>
                      <m:t>Objective</m:t>
                    </m:r>
                    <m:r>
                      <a:rPr lang="en-US" i="0" dirty="0" smtClean="0">
                        <a:latin typeface="Cambria Math" panose="02040503050406030204" pitchFamily="18" charset="0"/>
                      </a:rPr>
                      <m:t>(</m:t>
                    </m:r>
                    <m:r>
                      <m:rPr>
                        <m:sty m:val="p"/>
                      </m:rPr>
                      <a:rPr lang="en-US" i="0" dirty="0" smtClean="0">
                        <a:latin typeface="Cambria Math" panose="02040503050406030204" pitchFamily="18" charset="0"/>
                      </a:rPr>
                      <m:t>LP</m:t>
                    </m:r>
                    <m:r>
                      <a:rPr lang="en-US" i="0" dirty="0" smtClean="0">
                        <a:latin typeface="Cambria Math" panose="02040503050406030204" pitchFamily="18" charset="0"/>
                      </a:rPr>
                      <m:t>)</m:t>
                    </m:r>
                  </m:oMath>
                </a14:m>
                <a:r>
                  <a:rPr lang="en-US" dirty="0"/>
                  <a:t> may be negative for some target class, we can say nothing about existence of adversarial examples. Solving the relaxed problem does not actually produce a true adversarial example anymore. The relaxation may be able to construct an example with a negative objective, even though no actual example could achieve this</a:t>
                </a:r>
                <a:endParaRPr lang="en-SE" dirty="0"/>
              </a:p>
              <a:p>
                <a:endParaRPr lang="en-SE" dirty="0"/>
              </a:p>
            </p:txBody>
          </p:sp>
        </mc:Choice>
        <mc:Fallback xmlns="">
          <p:sp>
            <p:nvSpPr>
              <p:cNvPr id="3" name="Content Placeholder 2">
                <a:extLst>
                  <a:ext uri="{FF2B5EF4-FFF2-40B4-BE49-F238E27FC236}">
                    <a16:creationId xmlns:a16="http://schemas.microsoft.com/office/drawing/2014/main" id="{E729FDC7-04E3-46F5-A94E-EEEB6FA8096A}"/>
                  </a:ext>
                </a:extLst>
              </p:cNvPr>
              <p:cNvSpPr>
                <a:spLocks noGrp="1" noRot="1" noChangeAspect="1" noMove="1" noResize="1" noEditPoints="1" noAdjustHandles="1" noChangeArrowheads="1" noChangeShapeType="1" noTextEdit="1"/>
              </p:cNvSpPr>
              <p:nvPr>
                <p:ph idx="1"/>
              </p:nvPr>
            </p:nvSpPr>
            <p:spPr>
              <a:xfrm>
                <a:off x="457200" y="1295398"/>
                <a:ext cx="8229600" cy="2709666"/>
              </a:xfrm>
              <a:blipFill>
                <a:blip r:embed="rId3"/>
                <a:stretch>
                  <a:fillRect l="-667" t="-3146" r="-741" b="-20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DAF690-E31C-4AA9-9BAC-900A7B7B0C69}"/>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5AFA5506-B6DA-4EED-AB75-B097E5FF9CE9}"/>
              </a:ext>
            </a:extLst>
          </p:cNvPr>
          <p:cNvPicPr>
            <a:picLocks noChangeAspect="1"/>
          </p:cNvPicPr>
          <p:nvPr/>
        </p:nvPicPr>
        <p:blipFill>
          <a:blip r:embed="rId4"/>
          <a:stretch>
            <a:fillRect/>
          </a:stretch>
        </p:blipFill>
        <p:spPr>
          <a:xfrm>
            <a:off x="1259632" y="4001451"/>
            <a:ext cx="6856412" cy="2732829"/>
          </a:xfrm>
          <a:prstGeom prst="rect">
            <a:avLst/>
          </a:prstGeom>
        </p:spPr>
      </p:pic>
    </p:spTree>
    <p:extLst>
      <p:ext uri="{BB962C8B-B14F-4D97-AF65-F5344CB8AC3E}">
        <p14:creationId xmlns:p14="http://schemas.microsoft.com/office/powerpoint/2010/main" val="10344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3AFC-4A9A-425A-9F59-A773885AAAB5}"/>
              </a:ext>
            </a:extLst>
          </p:cNvPr>
          <p:cNvSpPr>
            <a:spLocks noGrp="1"/>
          </p:cNvSpPr>
          <p:nvPr>
            <p:ph type="title"/>
          </p:nvPr>
        </p:nvSpPr>
        <p:spPr/>
        <p:txBody>
          <a:bodyPr/>
          <a:lstStyle/>
          <a:p>
            <a:r>
              <a:rPr lang="en-US" dirty="0"/>
              <a:t>Interval-based Bounds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67485-D47D-416E-B1A4-F1A9363CFC12}"/>
                  </a:ext>
                </a:extLst>
              </p:cNvPr>
              <p:cNvSpPr>
                <a:spLocks noGrp="1"/>
              </p:cNvSpPr>
              <p:nvPr>
                <p:ph idx="1"/>
              </p:nvPr>
            </p:nvSpPr>
            <p:spPr>
              <a:xfrm>
                <a:off x="457200" y="1295400"/>
                <a:ext cx="8229600" cy="5479110"/>
              </a:xfrm>
            </p:spPr>
            <p:txBody>
              <a:bodyPr>
                <a:normAutofit fontScale="70000" lnSpcReduction="20000"/>
              </a:bodyPr>
              <a:lstStyle/>
              <a:p>
                <a:r>
                  <a:rPr lang="en-US" sz="3100" dirty="0"/>
                  <a:t>We can formulate optimization considering </a:t>
                </a:r>
                <a:r>
                  <a:rPr lang="en-US" sz="3100" dirty="0">
                    <a:solidFill>
                      <a:srgbClr val="FF0000"/>
                    </a:solidFill>
                  </a:rPr>
                  <a:t>only bound constraints</a:t>
                </a:r>
                <a:r>
                  <a:rPr lang="en-US" sz="3100" dirty="0"/>
                  <a:t>. We propagate interval bounds to the second-to-last layer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oMath>
                </a14:m>
                <a:r>
                  <a:rPr lang="en-US" sz="3100" dirty="0"/>
                  <a:t>, and then solve the minimization problem at the last linear layer:</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𝑑</m:t>
                                </m:r>
                              </m:sub>
                            </m:sSub>
                            <m:r>
                              <a:rPr lang="en-US" b="0" i="1" smtClean="0">
                                <a:latin typeface="Cambria Math" panose="02040503050406030204" pitchFamily="18" charset="0"/>
                              </a:rPr>
                              <m:t> </m:t>
                            </m:r>
                          </m:lim>
                        </m:limLow>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func>
                  </m:oMath>
                </a14:m>
                <a:r>
                  <a:rPr lang="en-US" dirty="0"/>
                  <a:t> </a:t>
                </a:r>
                <a:r>
                  <a:rPr lang="en-US" dirty="0" err="1"/>
                  <a:t>s.t.</a:t>
                </a:r>
                <a:r>
                  <a:rPr lang="en-US" dirty="0"/>
                  <a:t> </a:t>
                </a:r>
              </a:p>
              <a:p>
                <a:pPr lvl="1"/>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r>
                      <a:rPr lang="en-US" i="1">
                        <a:latin typeface="Cambria Math" panose="02040503050406030204" pitchFamily="18" charset="0"/>
                      </a:rPr>
                      <m:t>𝑢</m:t>
                    </m:r>
                  </m:oMath>
                </a14:m>
                <a:endParaRPr lang="en-US" dirty="0"/>
              </a:p>
              <a:p>
                <a:r>
                  <a:rPr lang="en-US" dirty="0"/>
                  <a:t>Since the minimization problem is to find the lower bound, the solution is to choose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oMath>
                </a14:m>
                <a:r>
                  <a:rPr lang="en-US" dirty="0"/>
                  <a:t> if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𝑗</m:t>
                        </m:r>
                      </m:sub>
                    </m:sSub>
                    <m:r>
                      <a:rPr lang="en-US" b="0" i="1" smtClean="0">
                        <a:latin typeface="Cambria Math" panose="02040503050406030204" pitchFamily="18" charset="0"/>
                      </a:rPr>
                      <m:t>&gt;0</m:t>
                    </m:r>
                  </m:oMath>
                </a14:m>
                <a:r>
                  <a:rPr lang="en-US" dirty="0"/>
                  <a:t>, and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e>
                        </m:d>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𝑢</m:t>
                        </m:r>
                      </m:e>
                      <m:sub>
                        <m:r>
                          <a:rPr lang="en-US" b="0" i="1" smtClean="0">
                            <a:latin typeface="Cambria Math" panose="02040503050406030204" pitchFamily="18" charset="0"/>
                          </a:rPr>
                          <m:t>𝑗</m:t>
                        </m:r>
                      </m:sub>
                    </m:sSub>
                  </m:oMath>
                </a14:m>
                <a:r>
                  <a:rPr lang="en-US" dirty="0"/>
                  <a:t> otherwise. This results in the analytical solution for the optimal objective:</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 </m:t>
                            </m:r>
                          </m:lim>
                        </m:limLow>
                      </m:fName>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i="1">
                            <a:latin typeface="Cambria Math" panose="02040503050406030204" pitchFamily="18" charset="0"/>
                          </a:rPr>
                          <m:t>+</m:t>
                        </m:r>
                      </m:sub>
                    </m:sSub>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𝑑</m:t>
                                </m:r>
                              </m:sub>
                            </m:sSub>
                          </m:e>
                        </m:d>
                      </m:e>
                      <m:sub>
                        <m:r>
                          <a:rPr lang="en-US" b="0" i="1" smtClean="0">
                            <a:latin typeface="Cambria Math" panose="02040503050406030204" pitchFamily="18" charset="0"/>
                          </a:rPr>
                          <m:t>−</m:t>
                        </m:r>
                      </m:sub>
                    </m:sSub>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𝑑</m:t>
                        </m:r>
                      </m:sub>
                    </m:sSub>
                  </m:oMath>
                </a14:m>
                <a:endParaRPr lang="en-US" dirty="0"/>
              </a:p>
              <a:p>
                <a:r>
                  <a:rPr lang="en-US" dirty="0"/>
                  <a:t>These bounds are even more pessimistic than bounds obtained by convex relaxation. There is no single input (even with relaxed activations) that creates these bounds on the logit differences: each individual activation assumes that the previous layer could take on a separate set of values to minimize or maximize just that one activation</a:t>
                </a:r>
              </a:p>
            </p:txBody>
          </p:sp>
        </mc:Choice>
        <mc:Fallback xmlns="">
          <p:sp>
            <p:nvSpPr>
              <p:cNvPr id="3" name="Content Placeholder 2">
                <a:extLst>
                  <a:ext uri="{FF2B5EF4-FFF2-40B4-BE49-F238E27FC236}">
                    <a16:creationId xmlns:a16="http://schemas.microsoft.com/office/drawing/2014/main" id="{21367485-D47D-416E-B1A4-F1A9363CFC12}"/>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90B264-9246-4115-A28E-90456FC7EF2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2503687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pPr lvl="1"/>
            <a:r>
              <a:rPr lang="en-US" dirty="0"/>
              <a:t>Adversarial training</a:t>
            </a:r>
          </a:p>
          <a:p>
            <a:pPr lvl="1"/>
            <a:r>
              <a:rPr lang="en-US" dirty="0"/>
              <a:t>Robust optimization with convex  relaxations</a:t>
            </a:r>
          </a:p>
          <a:p>
            <a:r>
              <a:rPr lang="en-US" dirty="0"/>
              <a:t>Adversarial robustness beyond security</a:t>
            </a:r>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392075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p:txBody>
          <a:bodyPr/>
          <a:lstStyle/>
          <a:p>
            <a:r>
              <a:rPr lang="en-US" dirty="0"/>
              <a:t>The Outer Minimization Problem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301208"/>
                <a:ext cx="8229600" cy="1099592"/>
              </a:xfrm>
            </p:spPr>
            <p:txBody>
              <a:bodyPr>
                <a:normAutofit fontScale="85000" lnSpcReduction="20000"/>
              </a:bodyPr>
              <a:lstStyle/>
              <a:p>
                <a:r>
                  <a:rPr lang="en-US" dirty="0"/>
                  <a:t>We would like to solve it with gradient descent, but how do we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p:txBody>
          </p:sp>
        </mc:Choice>
        <mc:Fallback xmlns="">
          <p:sp>
            <p:nvSpPr>
              <p:cNvPr id="3" name="Content Placeholder 2">
                <a:extLst>
                  <a:ext uri="{FF2B5EF4-FFF2-40B4-BE49-F238E27FC236}">
                    <a16:creationId xmlns:a16="http://schemas.microsoft.com/office/drawing/2014/main" id="{0AEFF594-DB97-4851-99C7-6B51BB4838F0}"/>
                  </a:ext>
                </a:extLst>
              </p:cNvPr>
              <p:cNvSpPr>
                <a:spLocks noGrp="1" noRot="1" noChangeAspect="1" noMove="1" noResize="1" noEditPoints="1" noAdjustHandles="1" noChangeArrowheads="1" noChangeShapeType="1" noTextEdit="1"/>
              </p:cNvSpPr>
              <p:nvPr>
                <p:ph idx="1"/>
              </p:nvPr>
            </p:nvSpPr>
            <p:spPr>
              <a:xfrm>
                <a:off x="457200" y="5301208"/>
                <a:ext cx="8229600" cy="1099592"/>
              </a:xfrm>
              <a:blipFill>
                <a:blip r:embed="rId2"/>
                <a:stretch>
                  <a:fillRect l="-1259" t="-12778" r="-2000" b="-127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98681F70-380E-405D-8054-29BF70CC880C}"/>
              </a:ext>
            </a:extLst>
          </p:cNvPr>
          <p:cNvPicPr>
            <a:picLocks noChangeAspect="1"/>
          </p:cNvPicPr>
          <p:nvPr/>
        </p:nvPicPr>
        <p:blipFill>
          <a:blip r:embed="rId3"/>
          <a:stretch>
            <a:fillRect/>
          </a:stretch>
        </p:blipFill>
        <p:spPr>
          <a:xfrm>
            <a:off x="0" y="1169061"/>
            <a:ext cx="9144000" cy="3780513"/>
          </a:xfrm>
          <a:prstGeom prst="rect">
            <a:avLst/>
          </a:prstGeom>
        </p:spPr>
      </p:pic>
    </p:spTree>
    <p:extLst>
      <p:ext uri="{BB962C8B-B14F-4D97-AF65-F5344CB8AC3E}">
        <p14:creationId xmlns:p14="http://schemas.microsoft.com/office/powerpoint/2010/main" val="1113397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dirty="0"/>
              </a:p>
              <a:p>
                <a:r>
                  <a:rPr lang="en-US" dirty="0"/>
                  <a:t>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the point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a:p>
                <a:r>
                  <a:rPr lang="en-US" dirty="0"/>
                  <a:t>It only applies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704" b="-38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03550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2133692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16145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p:txBody>
          <a:bodyPr/>
          <a:lstStyle/>
          <a:p>
            <a:r>
              <a:rPr lang="en-US" dirty="0"/>
              <a:t>Smoothing Filter as Defense</a:t>
            </a:r>
            <a:endParaRPr lang="en-SE"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457200" y="1295400"/>
            <a:ext cx="3423959" cy="5105400"/>
          </a:xfrm>
        </p:spPr>
        <p:txBody>
          <a:bodyPr>
            <a:normAutofit fontScale="92500" lnSpcReduction="10000"/>
          </a:bodyPr>
          <a:lstStyle/>
          <a:p>
            <a:r>
              <a:rPr lang="en-US" dirty="0"/>
              <a:t>The filter helps make the loss surface smoother, which makes attacks more difficult</a:t>
            </a:r>
          </a:p>
          <a:p>
            <a:r>
              <a:rPr lang="en-US" dirty="0"/>
              <a:t>Caveat: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24383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2DAC-C7CE-487D-9841-68EF6F2A2E62}"/>
              </a:ext>
            </a:extLst>
          </p:cNvPr>
          <p:cNvSpPr>
            <a:spLocks noGrp="1"/>
          </p:cNvSpPr>
          <p:nvPr>
            <p:ph type="title"/>
          </p:nvPr>
        </p:nvSpPr>
        <p:spPr/>
        <p:txBody>
          <a:bodyPr/>
          <a:lstStyle/>
          <a:p>
            <a:r>
              <a:rPr lang="en-US" sz="3600" dirty="0"/>
              <a:t>Convex Methods for Certifying Robustness</a:t>
            </a:r>
            <a:endParaRPr lang="en-SE" sz="3600" dirty="0"/>
          </a:p>
        </p:txBody>
      </p:sp>
      <p:sp>
        <p:nvSpPr>
          <p:cNvPr id="3" name="Content Placeholder 2">
            <a:extLst>
              <a:ext uri="{FF2B5EF4-FFF2-40B4-BE49-F238E27FC236}">
                <a16:creationId xmlns:a16="http://schemas.microsoft.com/office/drawing/2014/main" id="{0E7C554C-A0D6-42FC-8604-39C2F1C0BB6B}"/>
              </a:ext>
            </a:extLst>
          </p:cNvPr>
          <p:cNvSpPr>
            <a:spLocks noGrp="1"/>
          </p:cNvSpPr>
          <p:nvPr>
            <p:ph idx="1"/>
          </p:nvPr>
        </p:nvSpPr>
        <p:spPr>
          <a:xfrm>
            <a:off x="457200" y="1295400"/>
            <a:ext cx="4834880" cy="5287962"/>
          </a:xfrm>
        </p:spPr>
        <p:txBody>
          <a:bodyPr>
            <a:normAutofit fontScale="77500" lnSpcReduction="20000"/>
          </a:bodyPr>
          <a:lstStyle/>
          <a:p>
            <a:r>
              <a:rPr lang="en-US" dirty="0"/>
              <a:t>Let’s use the convex bounds to see what level of adversarial performance we can guarantee for the robust model</a:t>
            </a:r>
          </a:p>
          <a:p>
            <a:pPr lvl="1"/>
            <a:r>
              <a:rPr lang="en-US" dirty="0"/>
              <a:t>Test errors have provable bound of 100%, i.e., we can make no guarantees at all for this </a:t>
            </a:r>
            <a:r>
              <a:rPr lang="en-US" dirty="0" err="1"/>
              <a:t>testset</a:t>
            </a:r>
            <a:r>
              <a:rPr lang="en-US" dirty="0"/>
              <a:t>, even for the robust model</a:t>
            </a:r>
          </a:p>
          <a:p>
            <a:r>
              <a:rPr lang="en-US" dirty="0"/>
              <a:t>Insight: models that can be (convexly) verified to be robust are a small subset of the actually robust models. Convex bounds are typically very loose unless the model was built with them in mind</a:t>
            </a:r>
            <a:endParaRPr lang="en-SE" dirty="0"/>
          </a:p>
        </p:txBody>
      </p:sp>
      <p:sp>
        <p:nvSpPr>
          <p:cNvPr id="4" name="Slide Number Placeholder 3">
            <a:extLst>
              <a:ext uri="{FF2B5EF4-FFF2-40B4-BE49-F238E27FC236}">
                <a16:creationId xmlns:a16="http://schemas.microsoft.com/office/drawing/2014/main" id="{FD37E915-9A00-4726-87F0-3B56FE221EF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 name="Picture 9">
            <a:extLst>
              <a:ext uri="{FF2B5EF4-FFF2-40B4-BE49-F238E27FC236}">
                <a16:creationId xmlns:a16="http://schemas.microsoft.com/office/drawing/2014/main" id="{2DA6AD24-8346-4B08-8137-96747A5B6C08}"/>
              </a:ext>
            </a:extLst>
          </p:cNvPr>
          <p:cNvPicPr>
            <a:picLocks noChangeAspect="1"/>
          </p:cNvPicPr>
          <p:nvPr/>
        </p:nvPicPr>
        <p:blipFill>
          <a:blip r:embed="rId3"/>
          <a:stretch>
            <a:fillRect/>
          </a:stretch>
        </p:blipFill>
        <p:spPr>
          <a:xfrm>
            <a:off x="5938334" y="736226"/>
            <a:ext cx="2748466" cy="3395164"/>
          </a:xfrm>
          <a:prstGeom prst="rect">
            <a:avLst/>
          </a:prstGeom>
        </p:spPr>
      </p:pic>
      <p:pic>
        <p:nvPicPr>
          <p:cNvPr id="12" name="Picture 11">
            <a:extLst>
              <a:ext uri="{FF2B5EF4-FFF2-40B4-BE49-F238E27FC236}">
                <a16:creationId xmlns:a16="http://schemas.microsoft.com/office/drawing/2014/main" id="{39C53487-27DA-4FE1-92B1-F8749BADCFB7}"/>
              </a:ext>
            </a:extLst>
          </p:cNvPr>
          <p:cNvPicPr>
            <a:picLocks noChangeAspect="1"/>
          </p:cNvPicPr>
          <p:nvPr/>
        </p:nvPicPr>
        <p:blipFill>
          <a:blip r:embed="rId4"/>
          <a:stretch>
            <a:fillRect/>
          </a:stretch>
        </p:blipFill>
        <p:spPr>
          <a:xfrm>
            <a:off x="5955329" y="4131390"/>
            <a:ext cx="2877305" cy="2520882"/>
          </a:xfrm>
          <a:prstGeom prst="rect">
            <a:avLst/>
          </a:prstGeom>
        </p:spPr>
      </p:pic>
    </p:spTree>
    <p:extLst>
      <p:ext uri="{BB962C8B-B14F-4D97-AF65-F5344CB8AC3E}">
        <p14:creationId xmlns:p14="http://schemas.microsoft.com/office/powerpoint/2010/main" val="1297472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A8ED-6DAD-4155-BB79-8B23A9172166}"/>
              </a:ext>
            </a:extLst>
          </p:cNvPr>
          <p:cNvSpPr>
            <a:spLocks noGrp="1"/>
          </p:cNvSpPr>
          <p:nvPr>
            <p:ph type="title"/>
          </p:nvPr>
        </p:nvSpPr>
        <p:spPr/>
        <p:txBody>
          <a:bodyPr/>
          <a:lstStyle/>
          <a:p>
            <a:r>
              <a:rPr lang="en-US" dirty="0"/>
              <a:t>Training Provably Robust Models</a:t>
            </a:r>
            <a:endParaRPr lang="en-SE" dirty="0"/>
          </a:p>
        </p:txBody>
      </p:sp>
      <p:sp>
        <p:nvSpPr>
          <p:cNvPr id="3" name="Content Placeholder 2">
            <a:extLst>
              <a:ext uri="{FF2B5EF4-FFF2-40B4-BE49-F238E27FC236}">
                <a16:creationId xmlns:a16="http://schemas.microsoft.com/office/drawing/2014/main" id="{74406C9B-B147-44F1-8367-94409BD5C4F0}"/>
              </a:ext>
            </a:extLst>
          </p:cNvPr>
          <p:cNvSpPr>
            <a:spLocks noGrp="1"/>
          </p:cNvSpPr>
          <p:nvPr>
            <p:ph idx="1"/>
          </p:nvPr>
        </p:nvSpPr>
        <p:spPr>
          <a:xfrm>
            <a:off x="251521" y="1295400"/>
            <a:ext cx="4968552" cy="5287962"/>
          </a:xfrm>
        </p:spPr>
        <p:txBody>
          <a:bodyPr>
            <a:normAutofit fontScale="92500" lnSpcReduction="20000"/>
          </a:bodyPr>
          <a:lstStyle/>
          <a:p>
            <a:r>
              <a:rPr lang="en-US" dirty="0"/>
              <a:t>Convex bounds (e.g., recall </a:t>
            </a:r>
            <a:r>
              <a:rPr lang="en-US" dirty="0">
                <a:hlinkClick r:id="rId2" action="ppaction://hlinksldjump"/>
              </a:rPr>
              <a:t>Interval-based Bounds</a:t>
            </a:r>
            <a:r>
              <a:rPr lang="en-US" dirty="0"/>
              <a:t>) are differentiable functions of network parameters</a:t>
            </a:r>
          </a:p>
          <a:p>
            <a:r>
              <a:rPr lang="en-US" dirty="0"/>
              <a:t>Can train networks to minimize these bounds directly</a:t>
            </a:r>
          </a:p>
          <a:p>
            <a:r>
              <a:rPr lang="en-US" dirty="0"/>
              <a:t>Recent work shows that interval bounds often outperform more complex strategies [Mirman et al, 2018, </a:t>
            </a:r>
            <a:r>
              <a:rPr lang="en-US" dirty="0" err="1"/>
              <a:t>Gowal</a:t>
            </a:r>
            <a:r>
              <a:rPr lang="en-US" dirty="0"/>
              <a:t> et al., 2018]</a:t>
            </a:r>
            <a:endParaRPr lang="en-SE" dirty="0"/>
          </a:p>
        </p:txBody>
      </p:sp>
      <p:sp>
        <p:nvSpPr>
          <p:cNvPr id="4" name="Slide Number Placeholder 3">
            <a:extLst>
              <a:ext uri="{FF2B5EF4-FFF2-40B4-BE49-F238E27FC236}">
                <a16:creationId xmlns:a16="http://schemas.microsoft.com/office/drawing/2014/main" id="{05F70CDD-C07C-4210-8EFA-A55D8B414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6" name="Picture 5">
            <a:extLst>
              <a:ext uri="{FF2B5EF4-FFF2-40B4-BE49-F238E27FC236}">
                <a16:creationId xmlns:a16="http://schemas.microsoft.com/office/drawing/2014/main" id="{4C53D3A5-9A89-4C0A-851D-26A983047671}"/>
              </a:ext>
            </a:extLst>
          </p:cNvPr>
          <p:cNvPicPr>
            <a:picLocks noChangeAspect="1"/>
          </p:cNvPicPr>
          <p:nvPr/>
        </p:nvPicPr>
        <p:blipFill>
          <a:blip r:embed="rId3"/>
          <a:stretch>
            <a:fillRect/>
          </a:stretch>
        </p:blipFill>
        <p:spPr>
          <a:xfrm>
            <a:off x="5046967" y="2034208"/>
            <a:ext cx="4020833" cy="3627040"/>
          </a:xfrm>
          <a:prstGeom prst="rect">
            <a:avLst/>
          </a:prstGeom>
        </p:spPr>
      </p:pic>
    </p:spTree>
    <p:extLst>
      <p:ext uri="{BB962C8B-B14F-4D97-AF65-F5344CB8AC3E}">
        <p14:creationId xmlns:p14="http://schemas.microsoft.com/office/powerpoint/2010/main" val="1953860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fontScale="92500" lnSpcReduction="10000"/>
          </a:bodyPr>
          <a:lstStyle/>
          <a:p>
            <a:r>
              <a:rPr lang="en-US" dirty="0"/>
              <a:t>Introduction</a:t>
            </a:r>
          </a:p>
          <a:p>
            <a:r>
              <a:rPr lang="en-US" dirty="0"/>
              <a:t>Adversarial examples and verification</a:t>
            </a:r>
          </a:p>
          <a:p>
            <a:pPr lvl="1"/>
            <a:r>
              <a:rPr lang="en-US" dirty="0"/>
              <a:t>Constructing adversarial examples via local search</a:t>
            </a:r>
          </a:p>
          <a:p>
            <a:pPr lvl="2"/>
            <a:r>
              <a:rPr lang="en-US" dirty="0"/>
              <a:t>Physically-realizable attacks</a:t>
            </a:r>
          </a:p>
          <a:p>
            <a:pPr lvl="1"/>
            <a:r>
              <a:rPr lang="en-US" dirty="0"/>
              <a:t>Formal verification via combinatorial optimization</a:t>
            </a:r>
          </a:p>
          <a:p>
            <a:pPr lvl="1"/>
            <a:r>
              <a:rPr lang="en-US" dirty="0"/>
              <a:t>Formal verification via convex relaxations</a:t>
            </a:r>
          </a:p>
          <a:p>
            <a:r>
              <a:rPr lang="en-US" dirty="0"/>
              <a:t>Defenses</a:t>
            </a:r>
          </a:p>
          <a:p>
            <a:pPr lvl="1"/>
            <a:r>
              <a:rPr lang="en-US" dirty="0"/>
              <a:t>Adversarial training</a:t>
            </a:r>
          </a:p>
          <a:p>
            <a:pPr lvl="1"/>
            <a:r>
              <a:rPr lang="en-US" dirty="0"/>
              <a:t>Robust optimization with convex relaxations</a:t>
            </a:r>
          </a:p>
          <a:p>
            <a:r>
              <a:rPr lang="en-US" dirty="0">
                <a:solidFill>
                  <a:srgbClr val="FF0000"/>
                </a:solidFill>
              </a:rPr>
              <a:t>Adversarial robustness beyond security</a:t>
            </a:r>
            <a:endParaRPr lang="en-SE" dirty="0">
              <a:solidFill>
                <a:srgbClr val="FF0000"/>
              </a:solidFill>
            </a:endParaRPr>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375088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FE5B-B28E-419A-8AD8-03F1E7ED7D06}"/>
              </a:ext>
            </a:extLst>
          </p:cNvPr>
          <p:cNvSpPr>
            <a:spLocks noGrp="1"/>
          </p:cNvSpPr>
          <p:nvPr>
            <p:ph type="title"/>
          </p:nvPr>
        </p:nvSpPr>
        <p:spPr/>
        <p:txBody>
          <a:bodyPr/>
          <a:lstStyle/>
          <a:p>
            <a:r>
              <a:rPr lang="en-US" sz="3200" dirty="0"/>
              <a:t>Adv. Robust Generalization Needs More Data to Avoid Overfitting</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D46660-58D0-46C8-AC6D-59E005140931}"/>
                  </a:ext>
                </a:extLst>
              </p:cNvPr>
              <p:cNvSpPr>
                <a:spLocks noGrp="1"/>
              </p:cNvSpPr>
              <p:nvPr>
                <p:ph idx="1"/>
              </p:nvPr>
            </p:nvSpPr>
            <p:spPr>
              <a:xfrm>
                <a:off x="457200" y="3645024"/>
                <a:ext cx="8229600" cy="2755775"/>
              </a:xfrm>
            </p:spPr>
            <p:txBody>
              <a:bodyPr>
                <a:normAutofit fontScale="70000" lnSpcReduction="20000"/>
              </a:bodyPr>
              <a:lstStyle/>
              <a:p>
                <a:r>
                  <a:rPr lang="en-US" dirty="0"/>
                  <a:t>Theorem [Schmidt </a:t>
                </a:r>
                <a:r>
                  <a:rPr lang="en-US" dirty="0" err="1"/>
                  <a:t>Santurkar</a:t>
                </a:r>
                <a:r>
                  <a:rPr lang="en-US" dirty="0"/>
                  <a:t> Tsipras Talwar M 2018]: Sample complexity of adv. robust generalization can be significantly larger than that of “standard” generalization</a:t>
                </a:r>
              </a:p>
              <a:p>
                <a:r>
                  <a:rPr lang="en-US" dirty="0"/>
                  <a:t>Specifically: There exists a </a:t>
                </a:r>
                <a14:m>
                  <m:oMath xmlns:m="http://schemas.openxmlformats.org/officeDocument/2006/math">
                    <m:r>
                      <a:rPr lang="en-US" i="1" dirty="0" smtClean="0">
                        <a:latin typeface="Cambria Math" panose="02040503050406030204" pitchFamily="18" charset="0"/>
                      </a:rPr>
                      <m:t>𝑑</m:t>
                    </m:r>
                  </m:oMath>
                </a14:m>
                <a:r>
                  <a:rPr lang="en-US" dirty="0"/>
                  <a:t>-dimensional distribution </a:t>
                </a:r>
                <a14:m>
                  <m:oMath xmlns:m="http://schemas.openxmlformats.org/officeDocument/2006/math">
                    <m:r>
                      <a:rPr lang="en-US" i="1" dirty="0" smtClean="0">
                        <a:latin typeface="Cambria Math" panose="02040503050406030204" pitchFamily="18" charset="0"/>
                      </a:rPr>
                      <m:t>𝐷</m:t>
                    </m:r>
                  </m:oMath>
                </a14:m>
                <a:r>
                  <a:rPr lang="en-US" dirty="0"/>
                  <a:t> </a:t>
                </a:r>
                <a:r>
                  <a:rPr lang="en-US" dirty="0" err="1"/>
                  <a:t>s.t.</a:t>
                </a:r>
                <a:r>
                  <a:rPr lang="en-US" dirty="0"/>
                  <a:t>:</a:t>
                </a:r>
              </a:p>
              <a:p>
                <a:pPr lvl="1"/>
                <a:r>
                  <a:rPr lang="en-US" dirty="0"/>
                  <a:t>A single sample is enough to get an accurate classifier (P[correct] &gt; 0.99)</a:t>
                </a:r>
              </a:p>
              <a:p>
                <a:pPr lvl="1"/>
                <a:r>
                  <a:rPr lang="en-US" dirty="0"/>
                  <a:t>But need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m:t>
                        </m:r>
                      </m:e>
                    </m:rad>
                    <m:r>
                      <a:rPr lang="en-US" b="0" i="1" smtClean="0">
                        <a:latin typeface="Cambria Math" panose="02040503050406030204" pitchFamily="18" charset="0"/>
                      </a:rPr>
                      <m:t>)</m:t>
                    </m:r>
                  </m:oMath>
                </a14:m>
                <a:r>
                  <a:rPr lang="en-US" dirty="0"/>
                  <a:t> samples for better-than-chance robust classifier</a:t>
                </a:r>
                <a:endParaRPr lang="en-SE" dirty="0"/>
              </a:p>
            </p:txBody>
          </p:sp>
        </mc:Choice>
        <mc:Fallback xmlns="">
          <p:sp>
            <p:nvSpPr>
              <p:cNvPr id="3" name="Content Placeholder 2">
                <a:extLst>
                  <a:ext uri="{FF2B5EF4-FFF2-40B4-BE49-F238E27FC236}">
                    <a16:creationId xmlns:a16="http://schemas.microsoft.com/office/drawing/2014/main" id="{95D46660-58D0-46C8-AC6D-59E005140931}"/>
                  </a:ext>
                </a:extLst>
              </p:cNvPr>
              <p:cNvSpPr>
                <a:spLocks noGrp="1" noRot="1" noChangeAspect="1" noMove="1" noResize="1" noEditPoints="1" noAdjustHandles="1" noChangeArrowheads="1" noChangeShapeType="1" noTextEdit="1"/>
              </p:cNvSpPr>
              <p:nvPr>
                <p:ph idx="1"/>
              </p:nvPr>
            </p:nvSpPr>
            <p:spPr>
              <a:xfrm>
                <a:off x="457200" y="3645024"/>
                <a:ext cx="8229600" cy="2755775"/>
              </a:xfrm>
              <a:blipFill>
                <a:blip r:embed="rId2"/>
                <a:stretch>
                  <a:fillRect l="-815" t="-3761"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34C6D7E-2924-45D0-A87B-63F4A489BC7D}"/>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5">
            <a:extLst>
              <a:ext uri="{FF2B5EF4-FFF2-40B4-BE49-F238E27FC236}">
                <a16:creationId xmlns:a16="http://schemas.microsoft.com/office/drawing/2014/main" id="{AB865CDF-53DE-4896-B3DB-3CA72A858BC1}"/>
              </a:ext>
            </a:extLst>
          </p:cNvPr>
          <p:cNvPicPr>
            <a:picLocks noChangeAspect="1"/>
          </p:cNvPicPr>
          <p:nvPr/>
        </p:nvPicPr>
        <p:blipFill>
          <a:blip r:embed="rId3"/>
          <a:stretch>
            <a:fillRect/>
          </a:stretch>
        </p:blipFill>
        <p:spPr>
          <a:xfrm>
            <a:off x="5402" y="1175706"/>
            <a:ext cx="4534533" cy="2253929"/>
          </a:xfrm>
          <a:prstGeom prst="rect">
            <a:avLst/>
          </a:prstGeom>
        </p:spPr>
      </p:pic>
      <p:pic>
        <p:nvPicPr>
          <p:cNvPr id="8" name="Picture 7">
            <a:extLst>
              <a:ext uri="{FF2B5EF4-FFF2-40B4-BE49-F238E27FC236}">
                <a16:creationId xmlns:a16="http://schemas.microsoft.com/office/drawing/2014/main" id="{E6AE9B05-3711-4029-A27D-AB59ECF97A7A}"/>
              </a:ext>
            </a:extLst>
          </p:cNvPr>
          <p:cNvPicPr>
            <a:picLocks noChangeAspect="1"/>
          </p:cNvPicPr>
          <p:nvPr/>
        </p:nvPicPr>
        <p:blipFill>
          <a:blip r:embed="rId4"/>
          <a:stretch>
            <a:fillRect/>
          </a:stretch>
        </p:blipFill>
        <p:spPr>
          <a:xfrm>
            <a:off x="4539935" y="1175706"/>
            <a:ext cx="4527865" cy="2333951"/>
          </a:xfrm>
          <a:prstGeom prst="rect">
            <a:avLst/>
          </a:prstGeom>
        </p:spPr>
      </p:pic>
    </p:spTree>
    <p:extLst>
      <p:ext uri="{BB962C8B-B14F-4D97-AF65-F5344CB8AC3E}">
        <p14:creationId xmlns:p14="http://schemas.microsoft.com/office/powerpoint/2010/main" val="1776365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02A8-3071-4D9C-864C-76E4D42A4EBC}"/>
              </a:ext>
            </a:extLst>
          </p:cNvPr>
          <p:cNvSpPr>
            <a:spLocks noGrp="1"/>
          </p:cNvSpPr>
          <p:nvPr>
            <p:ph type="title"/>
          </p:nvPr>
        </p:nvSpPr>
        <p:spPr/>
        <p:txBody>
          <a:bodyPr/>
          <a:lstStyle/>
          <a:p>
            <a:r>
              <a:rPr lang="en-US" sz="3600" dirty="0"/>
              <a:t>Does Being Robust Help “Standard” Generalization?</a:t>
            </a:r>
            <a:endParaRPr lang="en-SE" sz="3600" dirty="0"/>
          </a:p>
        </p:txBody>
      </p:sp>
      <p:sp>
        <p:nvSpPr>
          <p:cNvPr id="3" name="Content Placeholder 2">
            <a:extLst>
              <a:ext uri="{FF2B5EF4-FFF2-40B4-BE49-F238E27FC236}">
                <a16:creationId xmlns:a16="http://schemas.microsoft.com/office/drawing/2014/main" id="{7FAB7DBE-9C87-4B5E-A7A5-926BFBDCC361}"/>
              </a:ext>
            </a:extLst>
          </p:cNvPr>
          <p:cNvSpPr>
            <a:spLocks noGrp="1"/>
          </p:cNvSpPr>
          <p:nvPr>
            <p:ph idx="1"/>
          </p:nvPr>
        </p:nvSpPr>
        <p:spPr>
          <a:xfrm>
            <a:off x="457200" y="1295400"/>
            <a:ext cx="8229600" cy="2349624"/>
          </a:xfrm>
        </p:spPr>
        <p:txBody>
          <a:bodyPr>
            <a:normAutofit fontScale="62500" lnSpcReduction="20000"/>
          </a:bodyPr>
          <a:lstStyle/>
          <a:p>
            <a:r>
              <a:rPr lang="en-US" dirty="0"/>
              <a:t>Data augmentation: An effective technique to improve “standard” generalization</a:t>
            </a:r>
          </a:p>
          <a:p>
            <a:r>
              <a:rPr lang="en-US" dirty="0"/>
              <a:t>Adversarial training = An “ultimate” version of data augmentation</a:t>
            </a:r>
          </a:p>
          <a:p>
            <a:pPr lvl="1"/>
            <a:r>
              <a:rPr lang="en-US" dirty="0"/>
              <a:t>(since we train on the ”most confusing” version of the training set)</a:t>
            </a:r>
          </a:p>
          <a:p>
            <a:r>
              <a:rPr lang="en-US" dirty="0"/>
              <a:t>Does adversarial training always improve “standard” generalization?</a:t>
            </a:r>
          </a:p>
          <a:p>
            <a:pPr lvl="1"/>
            <a:r>
              <a:rPr lang="en-US" dirty="0"/>
              <a:t>No. Adversarial training typically results in lower performance when evaluated on standard input</a:t>
            </a:r>
          </a:p>
          <a:p>
            <a:endParaRPr lang="en-SE" dirty="0"/>
          </a:p>
        </p:txBody>
      </p:sp>
      <p:sp>
        <p:nvSpPr>
          <p:cNvPr id="4" name="Slide Number Placeholder 3">
            <a:extLst>
              <a:ext uri="{FF2B5EF4-FFF2-40B4-BE49-F238E27FC236}">
                <a16:creationId xmlns:a16="http://schemas.microsoft.com/office/drawing/2014/main" id="{050CDAB1-478A-4600-8604-BE5FEF818C90}"/>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3957CB86-8890-4842-916D-28B24161BA40}"/>
              </a:ext>
            </a:extLst>
          </p:cNvPr>
          <p:cNvPicPr>
            <a:picLocks noChangeAspect="1"/>
          </p:cNvPicPr>
          <p:nvPr/>
        </p:nvPicPr>
        <p:blipFill>
          <a:blip r:embed="rId2"/>
          <a:stretch>
            <a:fillRect/>
          </a:stretch>
        </p:blipFill>
        <p:spPr>
          <a:xfrm>
            <a:off x="1318758" y="3554611"/>
            <a:ext cx="6506483" cy="3219899"/>
          </a:xfrm>
          <a:prstGeom prst="rect">
            <a:avLst/>
          </a:prstGeom>
        </p:spPr>
      </p:pic>
    </p:spTree>
    <p:extLst>
      <p:ext uri="{BB962C8B-B14F-4D97-AF65-F5344CB8AC3E}">
        <p14:creationId xmlns:p14="http://schemas.microsoft.com/office/powerpoint/2010/main" val="426121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C783-EF34-4F93-B768-8EB6DD326437}"/>
              </a:ext>
            </a:extLst>
          </p:cNvPr>
          <p:cNvSpPr>
            <a:spLocks noGrp="1"/>
          </p:cNvSpPr>
          <p:nvPr>
            <p:ph type="title"/>
          </p:nvPr>
        </p:nvSpPr>
        <p:spPr/>
        <p:txBody>
          <a:bodyPr/>
          <a:lstStyle/>
          <a:p>
            <a:r>
              <a:rPr kumimoji="0" lang="en-US" sz="3600" b="0" i="0" u="none" strike="noStrike" kern="0" cap="none" spc="0" normalizeH="0" baseline="0" noProof="0" dirty="0">
                <a:ln>
                  <a:noFill/>
                </a:ln>
                <a:solidFill>
                  <a:srgbClr val="000000"/>
                </a:solidFill>
                <a:effectLst/>
                <a:uLnTx/>
                <a:uFillTx/>
                <a:latin typeface="Arial"/>
                <a:ea typeface="+mj-ea"/>
                <a:cs typeface="+mj-cs"/>
              </a:rPr>
              <a:t>Does Being Robust Help “Standard” Generalization?</a:t>
            </a:r>
            <a:endParaRPr lang="en-SE" dirty="0"/>
          </a:p>
        </p:txBody>
      </p:sp>
      <p:sp>
        <p:nvSpPr>
          <p:cNvPr id="3" name="Content Placeholder 2">
            <a:extLst>
              <a:ext uri="{FF2B5EF4-FFF2-40B4-BE49-F238E27FC236}">
                <a16:creationId xmlns:a16="http://schemas.microsoft.com/office/drawing/2014/main" id="{19738AB8-3A93-4D09-9104-937F1DDD3A39}"/>
              </a:ext>
            </a:extLst>
          </p:cNvPr>
          <p:cNvSpPr>
            <a:spLocks noGrp="1"/>
          </p:cNvSpPr>
          <p:nvPr>
            <p:ph idx="1"/>
          </p:nvPr>
        </p:nvSpPr>
        <p:spPr>
          <a:xfrm>
            <a:off x="457200" y="1295400"/>
            <a:ext cx="8229600" cy="3285728"/>
          </a:xfrm>
        </p:spPr>
        <p:txBody>
          <a:bodyPr>
            <a:normAutofit fontScale="85000" lnSpcReduction="20000"/>
          </a:bodyPr>
          <a:lstStyle/>
          <a:p>
            <a:r>
              <a:rPr lang="en-US" dirty="0"/>
              <a:t>Theorem [Tsipras </a:t>
            </a:r>
            <a:r>
              <a:rPr lang="en-US" dirty="0" err="1"/>
              <a:t>Santurkar</a:t>
            </a:r>
            <a:r>
              <a:rPr lang="en-US" dirty="0"/>
              <a:t> Engstrom Turner M 2018]: No “free lunch”: can exist a trade-off between accuracy and robustness</a:t>
            </a:r>
          </a:p>
          <a:p>
            <a:pPr lvl="1"/>
            <a:r>
              <a:rPr lang="en-US" dirty="0"/>
              <a:t>In standard training, all correlation is good correlation</a:t>
            </a:r>
          </a:p>
          <a:p>
            <a:pPr lvl="1"/>
            <a:r>
              <a:rPr lang="en-US" dirty="0"/>
              <a:t>If we want robustness, must avoid non-robust features. e.g., a robust feature for class label “dog” may be human-recognizable dog feature like a large black nose: a non-robust feature may be outdoor scenery</a:t>
            </a:r>
            <a:endParaRPr lang="en-SE" dirty="0"/>
          </a:p>
        </p:txBody>
      </p:sp>
      <p:sp>
        <p:nvSpPr>
          <p:cNvPr id="4" name="Slide Number Placeholder 3">
            <a:extLst>
              <a:ext uri="{FF2B5EF4-FFF2-40B4-BE49-F238E27FC236}">
                <a16:creationId xmlns:a16="http://schemas.microsoft.com/office/drawing/2014/main" id="{AE155984-DD3D-4DCE-A828-6DFEB68FBFFE}"/>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6" name="Picture 5">
            <a:extLst>
              <a:ext uri="{FF2B5EF4-FFF2-40B4-BE49-F238E27FC236}">
                <a16:creationId xmlns:a16="http://schemas.microsoft.com/office/drawing/2014/main" id="{7CF116AD-4F61-4FB1-9340-4A0BA4AE1309}"/>
              </a:ext>
            </a:extLst>
          </p:cNvPr>
          <p:cNvPicPr>
            <a:picLocks noChangeAspect="1"/>
          </p:cNvPicPr>
          <p:nvPr/>
        </p:nvPicPr>
        <p:blipFill>
          <a:blip r:embed="rId2"/>
          <a:stretch>
            <a:fillRect/>
          </a:stretch>
        </p:blipFill>
        <p:spPr>
          <a:xfrm>
            <a:off x="425966" y="4464339"/>
            <a:ext cx="8292068" cy="2092923"/>
          </a:xfrm>
          <a:prstGeom prst="rect">
            <a:avLst/>
          </a:prstGeom>
        </p:spPr>
      </p:pic>
    </p:spTree>
    <p:extLst>
      <p:ext uri="{BB962C8B-B14F-4D97-AF65-F5344CB8AC3E}">
        <p14:creationId xmlns:p14="http://schemas.microsoft.com/office/powerpoint/2010/main" val="24456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CD03-4EC3-44A0-AE2B-02E2707C5192}"/>
              </a:ext>
            </a:extLst>
          </p:cNvPr>
          <p:cNvSpPr>
            <a:spLocks noGrp="1"/>
          </p:cNvSpPr>
          <p:nvPr>
            <p:ph type="title"/>
          </p:nvPr>
        </p:nvSpPr>
        <p:spPr/>
        <p:txBody>
          <a:bodyPr/>
          <a:lstStyle/>
          <a:p>
            <a:r>
              <a:rPr lang="en-US" dirty="0"/>
              <a:t>Adversarial Robustness is Not Free</a:t>
            </a:r>
            <a:endParaRPr lang="en-SE" dirty="0"/>
          </a:p>
        </p:txBody>
      </p:sp>
      <p:sp>
        <p:nvSpPr>
          <p:cNvPr id="3" name="Content Placeholder 2">
            <a:extLst>
              <a:ext uri="{FF2B5EF4-FFF2-40B4-BE49-F238E27FC236}">
                <a16:creationId xmlns:a16="http://schemas.microsoft.com/office/drawing/2014/main" id="{2E631BD1-1C29-4109-8BB7-33C7D009A258}"/>
              </a:ext>
            </a:extLst>
          </p:cNvPr>
          <p:cNvSpPr>
            <a:spLocks noGrp="1"/>
          </p:cNvSpPr>
          <p:nvPr>
            <p:ph idx="1"/>
          </p:nvPr>
        </p:nvSpPr>
        <p:spPr/>
        <p:txBody>
          <a:bodyPr/>
          <a:lstStyle/>
          <a:p>
            <a:r>
              <a:rPr lang="en-US" dirty="0"/>
              <a:t>Optimization during training more difficult and models need to be larger</a:t>
            </a:r>
          </a:p>
          <a:p>
            <a:r>
              <a:rPr lang="en-US" dirty="0"/>
              <a:t>More training data might be required</a:t>
            </a:r>
          </a:p>
          <a:p>
            <a:r>
              <a:rPr lang="en-US" dirty="0"/>
              <a:t>Might need to lose on “standard” measures of performance</a:t>
            </a:r>
            <a:endParaRPr lang="en-SE" dirty="0"/>
          </a:p>
        </p:txBody>
      </p:sp>
      <p:sp>
        <p:nvSpPr>
          <p:cNvPr id="4" name="Slide Number Placeholder 3">
            <a:extLst>
              <a:ext uri="{FF2B5EF4-FFF2-40B4-BE49-F238E27FC236}">
                <a16:creationId xmlns:a16="http://schemas.microsoft.com/office/drawing/2014/main" id="{C6A740EB-430D-4501-9414-A7A6BDE47D83}"/>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Tree>
    <p:extLst>
      <p:ext uri="{BB962C8B-B14F-4D97-AF65-F5344CB8AC3E}">
        <p14:creationId xmlns:p14="http://schemas.microsoft.com/office/powerpoint/2010/main" val="373895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5C-BF3B-4AF1-9CE2-39B6AFA0BDAB}"/>
              </a:ext>
            </a:extLst>
          </p:cNvPr>
          <p:cNvSpPr>
            <a:spLocks noGrp="1"/>
          </p:cNvSpPr>
          <p:nvPr>
            <p:ph type="title"/>
          </p:nvPr>
        </p:nvSpPr>
        <p:spPr/>
        <p:txBody>
          <a:bodyPr/>
          <a:lstStyle/>
          <a:p>
            <a:r>
              <a:rPr lang="en-US" sz="3600" dirty="0"/>
              <a:t>But There Are (Unexpected?) Benefits Too</a:t>
            </a:r>
            <a:endParaRPr lang="en-SE" sz="3600" dirty="0"/>
          </a:p>
        </p:txBody>
      </p:sp>
      <p:sp>
        <p:nvSpPr>
          <p:cNvPr id="3" name="Content Placeholder 2">
            <a:extLst>
              <a:ext uri="{FF2B5EF4-FFF2-40B4-BE49-F238E27FC236}">
                <a16:creationId xmlns:a16="http://schemas.microsoft.com/office/drawing/2014/main" id="{8ECEF14C-7458-441D-9A25-C25817FC0A62}"/>
              </a:ext>
            </a:extLst>
          </p:cNvPr>
          <p:cNvSpPr>
            <a:spLocks noGrp="1"/>
          </p:cNvSpPr>
          <p:nvPr>
            <p:ph idx="1"/>
          </p:nvPr>
        </p:nvSpPr>
        <p:spPr>
          <a:xfrm>
            <a:off x="457200" y="1295400"/>
            <a:ext cx="8229600" cy="2133600"/>
          </a:xfrm>
        </p:spPr>
        <p:txBody>
          <a:bodyPr>
            <a:normAutofit fontScale="92500" lnSpcReduction="20000"/>
          </a:bodyPr>
          <a:lstStyle/>
          <a:p>
            <a:r>
              <a:rPr lang="en-US" dirty="0"/>
              <a:t>Models become more semantically meaningful</a:t>
            </a:r>
          </a:p>
          <a:p>
            <a:r>
              <a:rPr lang="en-US" dirty="0"/>
              <a:t>Fig shows heatmaps highlighting the pixels that maximally activate the output neuron with the predicted label</a:t>
            </a:r>
            <a:endParaRPr lang="en-SE" dirty="0"/>
          </a:p>
        </p:txBody>
      </p:sp>
      <p:sp>
        <p:nvSpPr>
          <p:cNvPr id="4" name="Slide Number Placeholder 3">
            <a:extLst>
              <a:ext uri="{FF2B5EF4-FFF2-40B4-BE49-F238E27FC236}">
                <a16:creationId xmlns:a16="http://schemas.microsoft.com/office/drawing/2014/main" id="{07EAF552-93B2-4B37-B924-5D658DFE3DAD}"/>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E86C2737-F11C-4993-BDC0-B0D2C20752ED}"/>
              </a:ext>
            </a:extLst>
          </p:cNvPr>
          <p:cNvPicPr>
            <a:picLocks noChangeAspect="1"/>
          </p:cNvPicPr>
          <p:nvPr/>
        </p:nvPicPr>
        <p:blipFill>
          <a:blip r:embed="rId2"/>
          <a:stretch>
            <a:fillRect/>
          </a:stretch>
        </p:blipFill>
        <p:spPr>
          <a:xfrm>
            <a:off x="282919" y="3472731"/>
            <a:ext cx="8578162" cy="3110631"/>
          </a:xfrm>
          <a:prstGeom prst="rect">
            <a:avLst/>
          </a:prstGeom>
        </p:spPr>
      </p:pic>
    </p:spTree>
    <p:extLst>
      <p:ext uri="{BB962C8B-B14F-4D97-AF65-F5344CB8AC3E}">
        <p14:creationId xmlns:p14="http://schemas.microsoft.com/office/powerpoint/2010/main" val="2159495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2F7A-2521-4F12-8F3A-F720CF7C8BFE}"/>
              </a:ext>
            </a:extLst>
          </p:cNvPr>
          <p:cNvSpPr>
            <a:spLocks noGrp="1"/>
          </p:cNvSpPr>
          <p:nvPr>
            <p:ph type="title"/>
          </p:nvPr>
        </p:nvSpPr>
        <p:spPr/>
        <p:txBody>
          <a:bodyPr/>
          <a:lstStyle/>
          <a:p>
            <a:r>
              <a:rPr lang="en-US" sz="4000" dirty="0"/>
              <a:t>But There Are (Unexpected?) Benefits Too</a:t>
            </a:r>
            <a:endParaRPr lang="en-SE" dirty="0"/>
          </a:p>
        </p:txBody>
      </p:sp>
      <p:sp>
        <p:nvSpPr>
          <p:cNvPr id="3" name="Content Placeholder 2">
            <a:extLst>
              <a:ext uri="{FF2B5EF4-FFF2-40B4-BE49-F238E27FC236}">
                <a16:creationId xmlns:a16="http://schemas.microsoft.com/office/drawing/2014/main" id="{32FFF8A9-060D-43CF-9171-1489A0EECF4A}"/>
              </a:ext>
            </a:extLst>
          </p:cNvPr>
          <p:cNvSpPr>
            <a:spLocks noGrp="1"/>
          </p:cNvSpPr>
          <p:nvPr>
            <p:ph idx="1"/>
          </p:nvPr>
        </p:nvSpPr>
        <p:spPr>
          <a:xfrm>
            <a:off x="457200" y="1295400"/>
            <a:ext cx="8229600" cy="2504813"/>
          </a:xfrm>
        </p:spPr>
        <p:txBody>
          <a:bodyPr>
            <a:normAutofit fontScale="70000" lnSpcReduction="20000"/>
          </a:bodyPr>
          <a:lstStyle/>
          <a:p>
            <a:r>
              <a:rPr lang="en-US" dirty="0"/>
              <a:t>Lower left: an input image, correctly labeled as “Primate”</a:t>
            </a:r>
          </a:p>
          <a:p>
            <a:r>
              <a:rPr lang="en-US" dirty="0"/>
              <a:t>Lower middle: an adversarial input that fools a standard model into misclassification as “Bird”</a:t>
            </a:r>
          </a:p>
          <a:p>
            <a:pPr lvl="1"/>
            <a:r>
              <a:rPr lang="en-US" dirty="0"/>
              <a:t>Minor perturbation undetectable by humans</a:t>
            </a:r>
          </a:p>
          <a:p>
            <a:r>
              <a:rPr lang="en-US" dirty="0"/>
              <a:t>Lower right: an adversarial input that fools an adv. robust model into misclassification as “Bird”</a:t>
            </a:r>
          </a:p>
          <a:p>
            <a:pPr lvl="1"/>
            <a:r>
              <a:rPr lang="en-US" dirty="0"/>
              <a:t>Semantically-meaningful perturbation detectable by humans</a:t>
            </a:r>
          </a:p>
        </p:txBody>
      </p:sp>
      <p:sp>
        <p:nvSpPr>
          <p:cNvPr id="4" name="Slide Number Placeholder 3">
            <a:extLst>
              <a:ext uri="{FF2B5EF4-FFF2-40B4-BE49-F238E27FC236}">
                <a16:creationId xmlns:a16="http://schemas.microsoft.com/office/drawing/2014/main" id="{BE74264B-9E1A-442F-BF70-C9DD7060A1DC}"/>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240B4A82-0B6B-475A-B52B-CF6F92F52B08}"/>
              </a:ext>
            </a:extLst>
          </p:cNvPr>
          <p:cNvPicPr>
            <a:picLocks noChangeAspect="1"/>
          </p:cNvPicPr>
          <p:nvPr/>
        </p:nvPicPr>
        <p:blipFill>
          <a:blip r:embed="rId2"/>
          <a:stretch>
            <a:fillRect/>
          </a:stretch>
        </p:blipFill>
        <p:spPr>
          <a:xfrm>
            <a:off x="3704477" y="3872822"/>
            <a:ext cx="5363323" cy="2724530"/>
          </a:xfrm>
          <a:prstGeom prst="rect">
            <a:avLst/>
          </a:prstGeom>
        </p:spPr>
      </p:pic>
      <p:pic>
        <p:nvPicPr>
          <p:cNvPr id="8" name="Picture 7">
            <a:extLst>
              <a:ext uri="{FF2B5EF4-FFF2-40B4-BE49-F238E27FC236}">
                <a16:creationId xmlns:a16="http://schemas.microsoft.com/office/drawing/2014/main" id="{0B70CEE4-C149-4784-85B7-B28F748341BA}"/>
              </a:ext>
            </a:extLst>
          </p:cNvPr>
          <p:cNvPicPr>
            <a:picLocks noChangeAspect="1"/>
          </p:cNvPicPr>
          <p:nvPr/>
        </p:nvPicPr>
        <p:blipFill>
          <a:blip r:embed="rId3"/>
          <a:stretch>
            <a:fillRect/>
          </a:stretch>
        </p:blipFill>
        <p:spPr>
          <a:xfrm>
            <a:off x="179512" y="3872822"/>
            <a:ext cx="2248214" cy="2686425"/>
          </a:xfrm>
          <a:prstGeom prst="rect">
            <a:avLst/>
          </a:prstGeom>
        </p:spPr>
      </p:pic>
      <p:sp>
        <p:nvSpPr>
          <p:cNvPr id="9" name="Arrow: Right 8">
            <a:extLst>
              <a:ext uri="{FF2B5EF4-FFF2-40B4-BE49-F238E27FC236}">
                <a16:creationId xmlns:a16="http://schemas.microsoft.com/office/drawing/2014/main" id="{19753677-C6F9-4C48-97CE-31BFBDA7C636}"/>
              </a:ext>
            </a:extLst>
          </p:cNvPr>
          <p:cNvSpPr/>
          <p:nvPr/>
        </p:nvSpPr>
        <p:spPr bwMode="auto">
          <a:xfrm>
            <a:off x="2587225" y="4857078"/>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EBC3BF22-4E24-4BE8-997C-21BBF8D17EA1}"/>
              </a:ext>
            </a:extLst>
          </p:cNvPr>
          <p:cNvSpPr txBox="1"/>
          <p:nvPr/>
        </p:nvSpPr>
        <p:spPr>
          <a:xfrm>
            <a:off x="2566570" y="4504623"/>
            <a:ext cx="896399" cy="400110"/>
          </a:xfrm>
          <a:prstGeom prst="rect">
            <a:avLst/>
          </a:prstGeom>
          <a:noFill/>
        </p:spPr>
        <p:txBody>
          <a:bodyPr wrap="none" rtlCol="0">
            <a:spAutoFit/>
          </a:bodyPr>
          <a:lstStyle/>
          <a:p>
            <a:r>
              <a:rPr lang="en-US" sz="2000" dirty="0"/>
              <a:t>Attack</a:t>
            </a:r>
            <a:endParaRPr lang="en-SE" sz="2000" dirty="0"/>
          </a:p>
        </p:txBody>
      </p:sp>
    </p:spTree>
    <p:extLst>
      <p:ext uri="{BB962C8B-B14F-4D97-AF65-F5344CB8AC3E}">
        <p14:creationId xmlns:p14="http://schemas.microsoft.com/office/powerpoint/2010/main" val="3851445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p:txBody>
          <a:bodyPr>
            <a:normAutofit fontScale="92500" lnSpcReduction="20000"/>
          </a:bodyPr>
          <a:lstStyle/>
          <a:p>
            <a:r>
              <a:rPr lang="en-US" dirty="0"/>
              <a:t>Algorithms: Faster robust training + verification, smaller models, new architectures?</a:t>
            </a:r>
          </a:p>
          <a:p>
            <a:r>
              <a:rPr lang="en-US" dirty="0"/>
              <a:t>Theory: (Better) adv. robust generalization bounds, new regularization techniques</a:t>
            </a:r>
          </a:p>
          <a:p>
            <a:r>
              <a:rPr lang="en-US" dirty="0"/>
              <a:t>Data: New datasets and more comprehensive set of perturbations (robust-ml.org)</a:t>
            </a:r>
          </a:p>
          <a:p>
            <a:pPr lvl="1"/>
            <a:r>
              <a:rPr lang="en-US" dirty="0"/>
              <a:t>Major need: Embracing more of a worst-case mindset</a:t>
            </a:r>
          </a:p>
          <a:p>
            <a:r>
              <a:rPr lang="en-US" dirty="0"/>
              <a:t>Adaptive evaluation methodology + scaling up verification</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4695</TotalTime>
  <Words>5996</Words>
  <Application>Microsoft Office PowerPoint</Application>
  <PresentationFormat>On-screen Show (4:3)</PresentationFormat>
  <Paragraphs>596</Paragraphs>
  <Slides>74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CambriaMath</vt:lpstr>
      <vt:lpstr>HelveticaNeue-Light</vt:lpstr>
      <vt:lpstr>HelveticaNeue-LightItalic</vt:lpstr>
      <vt:lpstr>Raleway</vt:lpstr>
      <vt:lpstr>Arial</vt:lpstr>
      <vt:lpstr>Calibri</vt:lpstr>
      <vt:lpstr>Cambria Math</vt:lpstr>
      <vt:lpstr>Default Design</vt:lpstr>
      <vt:lpstr>L4.2 Adversarial Robustness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Robust ML Problem Formulation</vt:lpstr>
      <vt:lpstr>Input Perturbations</vt:lpstr>
      <vt:lpstr>Vector Norms</vt:lpstr>
      <vt:lpstr>Vector Norm Balls</vt:lpstr>
      <vt:lpstr>l_2 vs. l_∞</vt:lpstr>
      <vt:lpstr>The Maximization Problem for Finding Adversarial Examples</vt:lpstr>
      <vt:lpstr>Three Approaches</vt:lpstr>
      <vt:lpstr>Approach #1</vt:lpstr>
      <vt:lpstr>Local Search</vt:lpstr>
      <vt:lpstr>NN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Projected Steepest Descent</vt:lpstr>
      <vt:lpstr>Illustration of PGD</vt:lpstr>
      <vt:lpstr>Recall: Cross-Entropy Loss for Multi-Class Classification</vt:lpstr>
      <vt:lpstr>Targeted attacks</vt:lpstr>
      <vt:lpstr>Targeted Attacks Examples</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Approach #2</vt:lpstr>
      <vt:lpstr>Exact Combinatorial Optimization</vt:lpstr>
      <vt:lpstr>Solving the Combinatorial Problem</vt:lpstr>
      <vt:lpstr>Encoding ReLU w. ILP</vt:lpstr>
      <vt:lpstr>Bound Propagation</vt:lpstr>
      <vt:lpstr>Bound Propagation Example</vt:lpstr>
      <vt:lpstr>Final ILP Formulation</vt:lpstr>
      <vt:lpstr>Certifying Robustness</vt:lpstr>
      <vt:lpstr>Approach #3</vt:lpstr>
      <vt:lpstr>Convex Relaxation</vt:lpstr>
      <vt:lpstr>Convex Relaxation as Conservative Approximation</vt:lpstr>
      <vt:lpstr>Interval-based Bounds</vt:lpstr>
      <vt:lpstr>Outline</vt:lpstr>
      <vt:lpstr>The Outer Minimization Problem</vt:lpstr>
      <vt:lpstr>Danskin’s Theorem</vt:lpstr>
      <vt:lpstr>Adversarial Training [Goodfellow et al., 2014]</vt:lpstr>
      <vt:lpstr>Evaluating Robust Models</vt:lpstr>
      <vt:lpstr>What Makes the Models Robust?</vt:lpstr>
      <vt:lpstr>Loss Surfaces Examples</vt:lpstr>
      <vt:lpstr>Smoothing Filter as Defense</vt:lpstr>
      <vt:lpstr>Convex Methods for Certifying Robustness</vt:lpstr>
      <vt:lpstr>Training Provably Robust Models</vt:lpstr>
      <vt:lpstr>Outline</vt:lpstr>
      <vt:lpstr>Adv. Robust Generalization Needs More Data to Avoid Overfitting</vt:lpstr>
      <vt:lpstr>Does Being Robust Help “Standard” Generalization?</vt:lpstr>
      <vt:lpstr>Does Being Robust Help “Standard” Generalization?</vt:lpstr>
      <vt:lpstr>Adversarial Robustness is Not Free</vt:lpstr>
      <vt:lpstr>But There Are (Unexpected?) Benefits Too</vt:lpstr>
      <vt:lpstr>But There Are (Unexpected?) Benefits Too</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367</cp:revision>
  <dcterms:created xsi:type="dcterms:W3CDTF">2020-03-21T16:53:45Z</dcterms:created>
  <dcterms:modified xsi:type="dcterms:W3CDTF">2021-04-21T14:17:07Z</dcterms:modified>
</cp:coreProperties>
</file>